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56" r:id="rId2"/>
    <p:sldId id="257" r:id="rId3"/>
    <p:sldId id="294" r:id="rId4"/>
    <p:sldId id="295" r:id="rId5"/>
    <p:sldId id="296" r:id="rId6"/>
    <p:sldId id="297" r:id="rId7"/>
    <p:sldId id="29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108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589882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6906359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8856" y="3428999"/>
            <a:ext cx="4138550" cy="2268559"/>
          </a:xfrm>
        </p:spPr>
        <p:txBody>
          <a:bodyPr anchor="t">
            <a:normAutofit/>
          </a:bodyPr>
          <a:lstStyle>
            <a:lvl1pPr algn="r"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1292" y="2268787"/>
            <a:ext cx="3966114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641440" y="3262168"/>
            <a:ext cx="3117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2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2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276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TextBox 16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8857" y="808057"/>
            <a:ext cx="5885350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20792" y="2049878"/>
            <a:ext cx="5723414" cy="400006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258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TextBox 22"/>
          <p:cNvSpPr txBox="1"/>
          <p:nvPr/>
        </p:nvSpPr>
        <p:spPr>
          <a:xfrm rot="5400000">
            <a:off x="7688343" y="480678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9317" y="805818"/>
            <a:ext cx="99488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4598" y="970410"/>
            <a:ext cx="4715441" cy="50795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781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312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7405" y="3199028"/>
            <a:ext cx="5967420" cy="1372971"/>
          </a:xfrm>
        </p:spPr>
        <p:txBody>
          <a:bodyPr anchor="t">
            <a:normAutofit/>
          </a:bodyPr>
          <a:lstStyle>
            <a:lvl1pPr algn="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1131" y="2272143"/>
            <a:ext cx="5803294" cy="926885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644924" y="3023993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146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1426" y="805818"/>
            <a:ext cx="5882780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5406" y="2056800"/>
            <a:ext cx="2855547" cy="39931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4679" y="2056800"/>
            <a:ext cx="2859527" cy="39931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TextBox 18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948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TextBox 23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589" y="805818"/>
            <a:ext cx="5880617" cy="10770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3589" y="2054563"/>
            <a:ext cx="2857364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62510" y="2851330"/>
            <a:ext cx="2858443" cy="31986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679" y="2054563"/>
            <a:ext cx="285952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84680" y="2851330"/>
            <a:ext cx="2859526" cy="31986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2/21/2019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898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TextBox 15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2/21/2019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51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2/21/2019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774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TextBox 21"/>
          <p:cNvSpPr txBox="1"/>
          <p:nvPr/>
        </p:nvSpPr>
        <p:spPr>
          <a:xfrm>
            <a:off x="1179466" y="1127642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83" y="1296618"/>
            <a:ext cx="2120703" cy="1889075"/>
          </a:xfrm>
        </p:spPr>
        <p:txBody>
          <a:bodyPr anchor="b">
            <a:normAutofit/>
          </a:bodyPr>
          <a:lstStyle>
            <a:lvl1pPr algn="l"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8538" y="805818"/>
            <a:ext cx="3755668" cy="52441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5982" y="3186155"/>
            <a:ext cx="2120703" cy="2386397"/>
          </a:xfrm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89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/>
        </p:nvSpPr>
        <p:spPr>
          <a:xfrm>
            <a:off x="1179466" y="1127642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82987" y="3229"/>
            <a:ext cx="3727769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6671" y="1296618"/>
            <a:ext cx="2603212" cy="188630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5984" y="3182928"/>
            <a:ext cx="2603794" cy="2386394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2/21/2019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05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060" y="2912532"/>
            <a:ext cx="7772939" cy="394546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998"/>
          <a:stretch/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61317" y="808057"/>
            <a:ext cx="587801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6236" y="2049878"/>
            <a:ext cx="5713092" cy="400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28294" y="5272451"/>
            <a:ext cx="2662729" cy="179188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smtClean="0"/>
              <a:t>2/21/2019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58177" y="3658900"/>
            <a:ext cx="5885352" cy="183663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2136" y="164594"/>
            <a:ext cx="638312" cy="322850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0517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r" defTabSz="685800" rtl="0" eaLnBrk="1" latinLnBrk="0" hangingPunct="1">
        <a:lnSpc>
          <a:spcPct val="90000"/>
        </a:lnSpc>
        <a:spcBef>
          <a:spcPct val="0"/>
        </a:spcBef>
        <a:buNone/>
        <a:defRPr sz="28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58366" indent="-258366" algn="l" defTabSz="685800" rtl="0" eaLnBrk="1" latinLnBrk="0" hangingPunct="1">
        <a:lnSpc>
          <a:spcPct val="120000"/>
        </a:lnSpc>
        <a:spcBef>
          <a:spcPts val="750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96504" indent="-253604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44166" indent="-25836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82304" indent="-253604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629966" indent="-25836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975104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322576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670048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017520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5F101-15B2-4F40-8FDA-9831A414C3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6064" y="3204179"/>
            <a:ext cx="5471286" cy="1938363"/>
          </a:xfrm>
        </p:spPr>
        <p:txBody>
          <a:bodyPr>
            <a:noAutofit/>
          </a:bodyPr>
          <a:lstStyle/>
          <a:p>
            <a:r>
              <a:rPr lang="en-US" sz="4400" b="1" dirty="0"/>
              <a:t>Salvation and the Confusion over       I John 1:9</a:t>
            </a:r>
            <a:br>
              <a:rPr lang="en-US" sz="4400" b="1" dirty="0"/>
            </a:br>
            <a:br>
              <a:rPr lang="en-US" sz="4400" b="1" dirty="0"/>
            </a:br>
            <a:br>
              <a:rPr lang="en-US" sz="4400" b="1" dirty="0"/>
            </a:br>
            <a:br>
              <a:rPr lang="en-US" sz="4400" b="1" dirty="0"/>
            </a:br>
            <a:r>
              <a:rPr lang="en-US" sz="3600" b="1" i="1" dirty="0"/>
              <a:t>Scripture Reading:   John 13:1-17</a:t>
            </a:r>
            <a:br>
              <a:rPr lang="en-US" sz="3600" b="1" i="1" dirty="0"/>
            </a:br>
            <a:endParaRPr lang="en-US" sz="44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DA4848-178E-4231-96EC-9277DD9CB2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5312" y="221257"/>
            <a:ext cx="5902038" cy="2268558"/>
          </a:xfrm>
        </p:spPr>
        <p:txBody>
          <a:bodyPr>
            <a:normAutofit/>
          </a:bodyPr>
          <a:lstStyle/>
          <a:p>
            <a:r>
              <a:rPr lang="en-US" sz="2800" b="1" dirty="0"/>
              <a:t>Do unbelievers need to believe the gospel AND confess their sins in order to be saved?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86480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BA77C-778A-491D-A95E-ACEE47B54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A0707-E557-4601-9691-FE25BA277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689" y="2052116"/>
            <a:ext cx="8358450" cy="3997828"/>
          </a:xfrm>
        </p:spPr>
        <p:txBody>
          <a:bodyPr>
            <a:normAutofit/>
          </a:bodyPr>
          <a:lstStyle/>
          <a:p>
            <a:r>
              <a:rPr lang="en-US" sz="2400" dirty="0"/>
              <a:t>I John 1:0 is misunderstood and misapplied by some.  </a:t>
            </a:r>
          </a:p>
        </p:txBody>
      </p:sp>
    </p:spTree>
    <p:extLst>
      <p:ext uri="{BB962C8B-B14F-4D97-AF65-F5344CB8AC3E}">
        <p14:creationId xmlns:p14="http://schemas.microsoft.com/office/powerpoint/2010/main" val="2619933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DAC07-998F-443D-924E-50DD4FBB5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9102" y="702258"/>
            <a:ext cx="5878011" cy="1077229"/>
          </a:xfrm>
        </p:spPr>
        <p:txBody>
          <a:bodyPr/>
          <a:lstStyle/>
          <a:p>
            <a:r>
              <a:rPr lang="en-US" b="1" dirty="0"/>
              <a:t>The Recipient of the Epistles of John are Born-again Believers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DD16A-B6A0-4D71-A8F6-C471C8D7E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32" y="2052116"/>
            <a:ext cx="8350513" cy="4730347"/>
          </a:xfrm>
        </p:spPr>
        <p:txBody>
          <a:bodyPr>
            <a:normAutofit/>
          </a:bodyPr>
          <a:lstStyle/>
          <a:p>
            <a:r>
              <a:rPr lang="en-US" sz="2000" dirty="0"/>
              <a:t>Notice the pronouns ‘we’ and ‘you’ not ‘they’ (</a:t>
            </a:r>
            <a:r>
              <a:rPr lang="en-US" sz="2000" dirty="0" err="1"/>
              <a:t>cf</a:t>
            </a:r>
            <a:r>
              <a:rPr lang="en-US" sz="2000" dirty="0"/>
              <a:t> I Jn 2:18-19)</a:t>
            </a:r>
          </a:p>
          <a:p>
            <a:endParaRPr lang="en-US" sz="2000" dirty="0"/>
          </a:p>
          <a:p>
            <a:r>
              <a:rPr lang="en-US" sz="2000" dirty="0"/>
              <a:t>Notice the context  (vs 3 ‘fellowship’ and vs 4 ‘full joy’)</a:t>
            </a:r>
          </a:p>
          <a:p>
            <a:endParaRPr lang="en-US" sz="2000" dirty="0"/>
          </a:p>
          <a:p>
            <a:r>
              <a:rPr lang="en-US" sz="2000" dirty="0"/>
              <a:t>Notice John’s inclusion of himself as a potential sinning Christian (1:6, 8-10)</a:t>
            </a:r>
          </a:p>
          <a:p>
            <a:endParaRPr lang="en-US" sz="2000" dirty="0"/>
          </a:p>
          <a:p>
            <a:r>
              <a:rPr lang="en-US" sz="2000" dirty="0"/>
              <a:t>Notice John’s recipients are called “little born-ones’ (2:1)</a:t>
            </a:r>
          </a:p>
        </p:txBody>
      </p:sp>
    </p:spTree>
    <p:extLst>
      <p:ext uri="{BB962C8B-B14F-4D97-AF65-F5344CB8AC3E}">
        <p14:creationId xmlns:p14="http://schemas.microsoft.com/office/powerpoint/2010/main" val="3658424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2AEB9-8EF1-4991-A2A7-EDC3A6193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3892" y="823172"/>
            <a:ext cx="6358151" cy="1077229"/>
          </a:xfrm>
        </p:spPr>
        <p:txBody>
          <a:bodyPr/>
          <a:lstStyle/>
          <a:p>
            <a:r>
              <a:rPr lang="en-US" b="1" dirty="0"/>
              <a:t>Forgiveness of Sin For Unbelievers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DC85A-38C9-427F-A6EC-401544FAB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347" y="2210814"/>
            <a:ext cx="7579696" cy="3997828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The forgiveness for unbelievers is based on faith alone, in the gospel of I Cor 15:3-4  (</a:t>
            </a:r>
            <a:r>
              <a:rPr lang="en-US" sz="2400" dirty="0" err="1"/>
              <a:t>cf</a:t>
            </a:r>
            <a:r>
              <a:rPr lang="en-US" sz="2400" dirty="0"/>
              <a:t> Acts 10:43, 13:38-39)</a:t>
            </a:r>
          </a:p>
          <a:p>
            <a:pPr marL="6160" indent="0">
              <a:buNone/>
            </a:pPr>
            <a:endParaRPr lang="en-US" sz="2400" dirty="0"/>
          </a:p>
          <a:p>
            <a:r>
              <a:rPr lang="en-US" sz="2400" dirty="0"/>
              <a:t>Unbelievers forgiveness is accomplished (when they believe) by being placed into their position in Christ</a:t>
            </a:r>
          </a:p>
          <a:p>
            <a:pPr lvl="1"/>
            <a:r>
              <a:rPr lang="en-US" sz="2000" dirty="0"/>
              <a:t>Eph 1:7</a:t>
            </a:r>
          </a:p>
          <a:p>
            <a:pPr lvl="1"/>
            <a:r>
              <a:rPr lang="en-US" sz="2000" dirty="0"/>
              <a:t>Col 1:14, 2:11-13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692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2AEB9-8EF1-4991-A2A7-EDC3A6193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768" y="0"/>
            <a:ext cx="7147944" cy="107722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Confession of a Believers sins restores Fellowship with God (AFTER the New Birth)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DC85A-38C9-427F-A6EC-401544FAB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233" y="1077229"/>
            <a:ext cx="7949989" cy="5885931"/>
          </a:xfrm>
        </p:spPr>
        <p:txBody>
          <a:bodyPr>
            <a:normAutofit fontScale="70000" lnSpcReduction="20000"/>
          </a:bodyPr>
          <a:lstStyle/>
          <a:p>
            <a:r>
              <a:rPr lang="en-US" sz="3300" dirty="0"/>
              <a:t>Believers still possess their sin nature</a:t>
            </a:r>
          </a:p>
          <a:p>
            <a:endParaRPr lang="en-US" sz="3300" dirty="0"/>
          </a:p>
          <a:p>
            <a:r>
              <a:rPr lang="en-US" sz="3300" dirty="0"/>
              <a:t>Believers still can uses their sin natures</a:t>
            </a:r>
          </a:p>
          <a:p>
            <a:endParaRPr lang="en-US" sz="3300" dirty="0"/>
          </a:p>
          <a:p>
            <a:r>
              <a:rPr lang="en-US" sz="3300" dirty="0"/>
              <a:t>When believers sin, they are not </a:t>
            </a:r>
            <a:r>
              <a:rPr lang="en-US" sz="3300" u="sng" dirty="0"/>
              <a:t>practicing their position</a:t>
            </a:r>
            <a:r>
              <a:rPr lang="en-US" sz="3300" dirty="0"/>
              <a:t> in Christ</a:t>
            </a:r>
          </a:p>
          <a:p>
            <a:endParaRPr lang="en-US" sz="3300" dirty="0"/>
          </a:p>
          <a:p>
            <a:r>
              <a:rPr lang="en-US" sz="3300" dirty="0"/>
              <a:t>We are sinless IN CHRIST, but still possess a sin nature </a:t>
            </a:r>
          </a:p>
          <a:p>
            <a:endParaRPr lang="en-US" sz="3300" dirty="0"/>
          </a:p>
          <a:p>
            <a:r>
              <a:rPr lang="en-US" sz="3300" dirty="0"/>
              <a:t>When a believer sins, </a:t>
            </a:r>
            <a:r>
              <a:rPr lang="en-US" sz="3300" u="sng" dirty="0"/>
              <a:t>communion with God</a:t>
            </a:r>
            <a:r>
              <a:rPr lang="en-US" sz="3300" dirty="0"/>
              <a:t> (fellowship) is broken – but never  </a:t>
            </a:r>
            <a:r>
              <a:rPr lang="en-US" sz="3300" u="sng" dirty="0"/>
              <a:t>union with God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465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2AEB9-8EF1-4991-A2A7-EDC3A6193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8734" y="625177"/>
            <a:ext cx="6831550" cy="107722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Confession of a Believers Sins Restores Fellowship with God                  (not Sonship)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DC85A-38C9-427F-A6EC-401544FAB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903" y="2052116"/>
            <a:ext cx="7670381" cy="3997828"/>
          </a:xfrm>
        </p:spPr>
        <p:txBody>
          <a:bodyPr>
            <a:normAutofit/>
          </a:bodyPr>
          <a:lstStyle/>
          <a:p>
            <a:r>
              <a:rPr lang="en-US" sz="2400" dirty="0"/>
              <a:t>Unbelievers are never asked to confess their sins, but to be convinced of ONE sin (unbelief unto Christ)</a:t>
            </a:r>
          </a:p>
          <a:p>
            <a:pPr lvl="1"/>
            <a:r>
              <a:rPr lang="en-US" sz="2000" dirty="0"/>
              <a:t>Jn 16:8-9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782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2AEB9-8EF1-4991-A2A7-EDC3A6193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956" y="625177"/>
            <a:ext cx="7248772" cy="1077229"/>
          </a:xfrm>
        </p:spPr>
        <p:txBody>
          <a:bodyPr>
            <a:normAutofit/>
          </a:bodyPr>
          <a:lstStyle/>
          <a:p>
            <a:r>
              <a:rPr lang="en-US" sz="4000" b="1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DC85A-38C9-427F-A6EC-401544FAB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954" y="2052116"/>
            <a:ext cx="7248773" cy="4595174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/>
              <a:t>One does not prepare or make themselves adequate or acceptable enough in order to be saved.  One comes, just as they are – without one plea.</a:t>
            </a:r>
          </a:p>
          <a:p>
            <a:endParaRPr lang="en-US" sz="3000" dirty="0"/>
          </a:p>
          <a:p>
            <a:r>
              <a:rPr lang="en-US" sz="3000" dirty="0"/>
              <a:t>Romans 4:5  God justifies the ungodly.  Only as God’s children should one confess </a:t>
            </a:r>
            <a:r>
              <a:rPr lang="en-US" sz="3000" u="sng" dirty="0"/>
              <a:t>after</a:t>
            </a:r>
            <a:r>
              <a:rPr lang="en-US" sz="3000" dirty="0"/>
              <a:t> initial salvation in order to maintain potential fellowship with God.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6269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82E"/>
      </a:dk2>
      <a:lt2>
        <a:srgbClr val="C2F5FC"/>
      </a:lt2>
      <a:accent1>
        <a:srgbClr val="4091F3"/>
      </a:accent1>
      <a:accent2>
        <a:srgbClr val="8BBCF1"/>
      </a:accent2>
      <a:accent3>
        <a:srgbClr val="CB6A6A"/>
      </a:accent3>
      <a:accent4>
        <a:srgbClr val="C567AF"/>
      </a:accent4>
      <a:accent5>
        <a:srgbClr val="A684F9"/>
      </a:accent5>
      <a:accent6>
        <a:srgbClr val="A9ACEE"/>
      </a:accent6>
      <a:hlink>
        <a:srgbClr val="6D9CC5"/>
      </a:hlink>
      <a:folHlink>
        <a:srgbClr val="6D82A0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178B2DAB-5DDE-4060-A857-D2E1CDA925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293</TotalTime>
  <Words>326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MS Shell Dlg 2</vt:lpstr>
      <vt:lpstr>Wingdings</vt:lpstr>
      <vt:lpstr>Wingdings 3</vt:lpstr>
      <vt:lpstr>Madison</vt:lpstr>
      <vt:lpstr>Salvation and the Confusion over       I John 1:9    Scripture Reading:   John 13:1-17 </vt:lpstr>
      <vt:lpstr>INTRODUCTION</vt:lpstr>
      <vt:lpstr>The Recipient of the Epistles of John are Born-again Believers</vt:lpstr>
      <vt:lpstr>Forgiveness of Sin For Unbelievers</vt:lpstr>
      <vt:lpstr>The Confession of a Believers sins restores Fellowship with God (AFTER the New Birth)</vt:lpstr>
      <vt:lpstr>The Confession of a Believers Sins Restores Fellowship with God                  (not Sonship)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BAPTIST CHURCH  February 3, 2019</dc:title>
  <dc:creator>dee konrad</dc:creator>
  <cp:lastModifiedBy>dee konrad</cp:lastModifiedBy>
  <cp:revision>12</cp:revision>
  <dcterms:created xsi:type="dcterms:W3CDTF">2019-02-02T20:52:42Z</dcterms:created>
  <dcterms:modified xsi:type="dcterms:W3CDTF">2019-02-21T17:48:56Z</dcterms:modified>
</cp:coreProperties>
</file>