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8" r:id="rId1"/>
  </p:sldMasterIdLst>
  <p:notesMasterIdLst>
    <p:notesMasterId r:id="rId12"/>
  </p:notesMasterIdLst>
  <p:handoutMasterIdLst>
    <p:handoutMasterId r:id="rId13"/>
  </p:handoutMasterIdLst>
  <p:sldIdLst>
    <p:sldId id="402" r:id="rId2"/>
    <p:sldId id="403" r:id="rId3"/>
    <p:sldId id="404" r:id="rId4"/>
    <p:sldId id="405" r:id="rId5"/>
    <p:sldId id="406" r:id="rId6"/>
    <p:sldId id="407" r:id="rId7"/>
    <p:sldId id="408" r:id="rId8"/>
    <p:sldId id="409" r:id="rId9"/>
    <p:sldId id="410" r:id="rId10"/>
    <p:sldId id="411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4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4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4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4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4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4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4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4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4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00B2"/>
    <a:srgbClr val="7102C4"/>
    <a:srgbClr val="FFFF00"/>
    <a:srgbClr val="000000"/>
    <a:srgbClr val="FFFFFF"/>
    <a:srgbClr val="0220FC"/>
    <a:srgbClr val="660033"/>
    <a:srgbClr val="00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595" autoAdjust="0"/>
  </p:normalViewPr>
  <p:slideViewPr>
    <p:cSldViewPr>
      <p:cViewPr varScale="1">
        <p:scale>
          <a:sx n="120" d="100"/>
          <a:sy n="120" d="100"/>
        </p:scale>
        <p:origin x="134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F31BEB8E-44AD-4B47-AD2B-7DB0A36B308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solidFill>
                  <a:schemeClr val="tx1"/>
                </a:solidFill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62482021-0211-47A5-8E6C-48BE2C5F5A35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solidFill>
                  <a:schemeClr val="tx1"/>
                </a:solidFill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1E19CA08-AA1E-4CF0-B911-5886E7700767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solidFill>
                  <a:schemeClr val="tx1"/>
                </a:solidFill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AFDA401C-8F88-40F4-8C45-70D5805F3D23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solidFill>
                  <a:schemeClr val="tx1"/>
                </a:solidFill>
                <a:effectLst/>
              </a:defRPr>
            </a:lvl1pPr>
          </a:lstStyle>
          <a:p>
            <a:fld id="{4AB1A2EC-83C7-430D-BA3F-24010F7162E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57813A54-3DD8-437D-A483-996C6766925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solidFill>
                  <a:schemeClr val="tx1"/>
                </a:solidFill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FC3B5F54-8F03-43E6-A38D-BA7DA605F3A4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solidFill>
                  <a:schemeClr val="tx1"/>
                </a:solidFill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496BA283-1A7D-4814-BF30-8C71868A5FF6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F76C52AA-85DC-4DCF-AE1C-99B4FEE8ED4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87B06BEC-F296-4161-98C4-6B1FFCAF6DA7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solidFill>
                  <a:schemeClr val="tx1"/>
                </a:solidFill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0E0DF591-C07B-4F25-AF5F-5B805F88E36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solidFill>
                  <a:schemeClr val="tx1"/>
                </a:solidFill>
                <a:effectLst/>
              </a:defRPr>
            </a:lvl1pPr>
          </a:lstStyle>
          <a:p>
            <a:fld id="{FA813D20-10A9-49DA-8A1D-01CDE3936B2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813D20-10A9-49DA-8A1D-01CDE3936B2B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42143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007534" y="0"/>
            <a:ext cx="5898825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6906359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58856" y="3428999"/>
            <a:ext cx="4138550" cy="2268559"/>
          </a:xfrm>
        </p:spPr>
        <p:txBody>
          <a:bodyPr anchor="t">
            <a:normAutofit/>
          </a:bodyPr>
          <a:lstStyle>
            <a:lvl1pPr algn="r"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1292" y="2268787"/>
            <a:ext cx="3966114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600" b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A3EE47E6-390D-49AF-BF39-F22FA9BA29D7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1641440" y="3262168"/>
            <a:ext cx="31172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2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2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6871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007534" y="0"/>
            <a:ext cx="731556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832116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TextBox 16"/>
          <p:cNvSpPr txBox="1"/>
          <p:nvPr/>
        </p:nvSpPr>
        <p:spPr>
          <a:xfrm>
            <a:off x="1651862" y="636541"/>
            <a:ext cx="3117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6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58857" y="808057"/>
            <a:ext cx="5885350" cy="107722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20792" y="2049878"/>
            <a:ext cx="5723414" cy="4000066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217D5-EB93-48F6-80D4-CC2B9682DE6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5383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1007534" y="0"/>
            <a:ext cx="731556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832116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TextBox 22"/>
          <p:cNvSpPr txBox="1"/>
          <p:nvPr/>
        </p:nvSpPr>
        <p:spPr>
          <a:xfrm rot="5400000">
            <a:off x="7688343" y="480678"/>
            <a:ext cx="3117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6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9317" y="805818"/>
            <a:ext cx="99488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64598" y="970410"/>
            <a:ext cx="4715441" cy="507953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78796-0D2C-448A-B9BB-26171F16A9D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0498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832116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07534" y="0"/>
            <a:ext cx="731556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78F1E-5BED-48D1-8F25-3DCE9EEE1CDC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7" name="TextBox 6"/>
          <p:cNvSpPr txBox="1"/>
          <p:nvPr/>
        </p:nvSpPr>
        <p:spPr>
          <a:xfrm>
            <a:off x="1651862" y="636541"/>
            <a:ext cx="3117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6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4603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007534" y="0"/>
            <a:ext cx="731556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832116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57405" y="3199028"/>
            <a:ext cx="5967420" cy="1372971"/>
          </a:xfrm>
        </p:spPr>
        <p:txBody>
          <a:bodyPr anchor="t">
            <a:normAutofit/>
          </a:bodyPr>
          <a:lstStyle>
            <a:lvl1pPr algn="r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21131" y="2272143"/>
            <a:ext cx="5803294" cy="926885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6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EFD1D-CB06-4A58-BD02-B25ED8A69467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16" name="TextBox 15"/>
          <p:cNvSpPr txBox="1"/>
          <p:nvPr/>
        </p:nvSpPr>
        <p:spPr>
          <a:xfrm>
            <a:off x="1644924" y="3023993"/>
            <a:ext cx="3117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6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0842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7534" y="0"/>
            <a:ext cx="731556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1426" y="805818"/>
            <a:ext cx="5882780" cy="10817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65406" y="2056800"/>
            <a:ext cx="2855547" cy="399314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84679" y="2056800"/>
            <a:ext cx="2859527" cy="399314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D9261-1FB6-435B-A8C1-9735DC6BA723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11" name="Rectangle 10"/>
          <p:cNvSpPr/>
          <p:nvPr/>
        </p:nvSpPr>
        <p:spPr>
          <a:xfrm>
            <a:off x="832116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" name="TextBox 18"/>
          <p:cNvSpPr txBox="1"/>
          <p:nvPr/>
        </p:nvSpPr>
        <p:spPr>
          <a:xfrm>
            <a:off x="1651862" y="636541"/>
            <a:ext cx="3117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6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9142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7534" y="0"/>
            <a:ext cx="731556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832116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" name="TextBox 23"/>
          <p:cNvSpPr txBox="1"/>
          <p:nvPr/>
        </p:nvSpPr>
        <p:spPr>
          <a:xfrm>
            <a:off x="1651862" y="636541"/>
            <a:ext cx="3117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6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3589" y="805818"/>
            <a:ext cx="5880617" cy="10770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63589" y="2054563"/>
            <a:ext cx="2857364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000" b="0" cap="none" baseline="0">
                <a:solidFill>
                  <a:schemeClr val="accent6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62510" y="2851330"/>
            <a:ext cx="2858443" cy="31986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84679" y="2054563"/>
            <a:ext cx="285952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000" b="0" cap="none" baseline="0">
                <a:solidFill>
                  <a:schemeClr val="accent6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84680" y="2851330"/>
            <a:ext cx="2859526" cy="31986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0D50F-8F18-4546-A812-2DA76EC5B13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3027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007534" y="0"/>
            <a:ext cx="731556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32116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TextBox 15"/>
          <p:cNvSpPr txBox="1"/>
          <p:nvPr/>
        </p:nvSpPr>
        <p:spPr>
          <a:xfrm>
            <a:off x="1651862" y="636541"/>
            <a:ext cx="3117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6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8421B-52F2-48BF-8F79-ED6BC594FDB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87007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007534" y="0"/>
            <a:ext cx="731556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32116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D8241-9655-4CD4-AC72-976E02823EB5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3622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1007534" y="0"/>
            <a:ext cx="731556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832116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" name="TextBox 21"/>
          <p:cNvSpPr txBox="1"/>
          <p:nvPr/>
        </p:nvSpPr>
        <p:spPr>
          <a:xfrm>
            <a:off x="1179466" y="1127642"/>
            <a:ext cx="3117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6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5983" y="1296618"/>
            <a:ext cx="2120703" cy="1889075"/>
          </a:xfrm>
        </p:spPr>
        <p:txBody>
          <a:bodyPr anchor="b">
            <a:normAutofit/>
          </a:bodyPr>
          <a:lstStyle>
            <a:lvl1pPr algn="l"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8538" y="805818"/>
            <a:ext cx="3755668" cy="52441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5982" y="3186155"/>
            <a:ext cx="2120703" cy="2386397"/>
          </a:xfrm>
        </p:spPr>
        <p:txBody>
          <a:bodyPr>
            <a:normAutofit/>
          </a:bodyPr>
          <a:lstStyle>
            <a:lvl1pPr marL="0" indent="0" algn="l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53608-8A84-4675-BFE3-E509824711D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965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007534" y="0"/>
            <a:ext cx="731556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832116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TextBox 12"/>
          <p:cNvSpPr txBox="1"/>
          <p:nvPr/>
        </p:nvSpPr>
        <p:spPr>
          <a:xfrm>
            <a:off x="1179466" y="1127642"/>
            <a:ext cx="3117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6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82987" y="3229"/>
            <a:ext cx="3727769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6671" y="1296618"/>
            <a:ext cx="2603212" cy="1886308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5984" y="3182928"/>
            <a:ext cx="2603794" cy="2386394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72B02-98CE-48DC-92C8-CA3B0F26949C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5189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060" y="2912532"/>
            <a:ext cx="7772939" cy="3945467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998"/>
          <a:stretch/>
        </p:blipFill>
        <p:spPr>
          <a:xfrm>
            <a:off x="1" y="0"/>
            <a:ext cx="9143999" cy="685800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61317" y="808057"/>
            <a:ext cx="587801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26236" y="2049878"/>
            <a:ext cx="5713092" cy="40000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 Level</a:t>
            </a:r>
          </a:p>
          <a:p>
            <a:pPr lvl="8"/>
            <a:r>
              <a:rPr lang="en-US" dirty="0"/>
              <a:t>Ninth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28294" y="5272451"/>
            <a:ext cx="2662729" cy="179188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58177" y="3658900"/>
            <a:ext cx="5885352" cy="183663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2136" y="164594"/>
            <a:ext cx="638312" cy="322850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B89007-A690-4F06-B34E-89A1FCA6CB5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37426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</p:sldLayoutIdLst>
  <p:txStyles>
    <p:titleStyle>
      <a:lvl1pPr algn="r" defTabSz="685800" rtl="0" eaLnBrk="1" latinLnBrk="0" hangingPunct="1">
        <a:lnSpc>
          <a:spcPct val="90000"/>
        </a:lnSpc>
        <a:spcBef>
          <a:spcPct val="0"/>
        </a:spcBef>
        <a:buNone/>
        <a:defRPr sz="28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58366" indent="-258366" algn="l" defTabSz="685800" rtl="0" eaLnBrk="1" latinLnBrk="0" hangingPunct="1">
        <a:lnSpc>
          <a:spcPct val="120000"/>
        </a:lnSpc>
        <a:spcBef>
          <a:spcPts val="750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96504" indent="-253604" algn="l" defTabSz="685800" rtl="0" eaLnBrk="1" latinLnBrk="0" hangingPunct="1">
        <a:lnSpc>
          <a:spcPct val="120000"/>
        </a:lnSpc>
        <a:spcBef>
          <a:spcPts val="375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944166" indent="-258366" algn="l" defTabSz="685800" rtl="0" eaLnBrk="1" latinLnBrk="0" hangingPunct="1">
        <a:lnSpc>
          <a:spcPct val="120000"/>
        </a:lnSpc>
        <a:spcBef>
          <a:spcPts val="375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282304" indent="-253604" algn="l" defTabSz="685800" rtl="0" eaLnBrk="1" latinLnBrk="0" hangingPunct="1">
        <a:lnSpc>
          <a:spcPct val="120000"/>
        </a:lnSpc>
        <a:spcBef>
          <a:spcPts val="375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629966" indent="-258366" algn="l" defTabSz="685800" rtl="0" eaLnBrk="1" latinLnBrk="0" hangingPunct="1">
        <a:lnSpc>
          <a:spcPct val="120000"/>
        </a:lnSpc>
        <a:spcBef>
          <a:spcPts val="375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1975104" indent="-256032" algn="l" defTabSz="685800" rtl="0" eaLnBrk="1" latinLnBrk="0" hangingPunct="1">
        <a:lnSpc>
          <a:spcPct val="120000"/>
        </a:lnSpc>
        <a:spcBef>
          <a:spcPts val="375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1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240280" indent="-256032" algn="l" defTabSz="685800" rtl="0" eaLnBrk="1" latinLnBrk="0" hangingPunct="1">
        <a:lnSpc>
          <a:spcPct val="120000"/>
        </a:lnSpc>
        <a:spcBef>
          <a:spcPts val="375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1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2670048" indent="-256032" algn="l" defTabSz="685800" rtl="0" eaLnBrk="1" latinLnBrk="0" hangingPunct="1">
        <a:lnSpc>
          <a:spcPct val="120000"/>
        </a:lnSpc>
        <a:spcBef>
          <a:spcPts val="375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1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017520" indent="-256032" algn="l" defTabSz="685800" rtl="0" eaLnBrk="1" latinLnBrk="0" hangingPunct="1">
        <a:lnSpc>
          <a:spcPct val="120000"/>
        </a:lnSpc>
        <a:spcBef>
          <a:spcPts val="375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1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0BE3D13-5BE5-4B05-AFCF-2A2E059D29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9144000" cy="68580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6562092-3AA7-4EF0-9007-C44F879A13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2313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AC85C80-0175-4214-A13D-03C224658C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27581" y="985292"/>
            <a:ext cx="1008989" cy="1345319"/>
          </a:xfrm>
          <a:prstGeom prst="ellipse">
            <a:avLst/>
          </a:prstGeom>
          <a:solidFill>
            <a:schemeClr val="accent1">
              <a:lumMod val="40000"/>
              <a:lumOff val="6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E60B620B-3E81-4075-BC12-D4FB3E299C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9" y="0"/>
            <a:ext cx="9142401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1D6F135-B2DA-40A6-B614-3945535EB5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8856" y="1022548"/>
            <a:ext cx="5968748" cy="1308063"/>
          </a:xfrm>
        </p:spPr>
        <p:txBody>
          <a:bodyPr anchor="b">
            <a:normAutofit/>
          </a:bodyPr>
          <a:lstStyle/>
          <a:p>
            <a:pPr algn="l"/>
            <a:r>
              <a:rPr lang="en-US" sz="3800">
                <a:solidFill>
                  <a:srgbClr val="1F2D29"/>
                </a:solidFill>
              </a:rPr>
              <a:t>Does Salvation Result from Seeking God?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45B470-BA1E-4790-B240-8A08EBE452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1" y="3810000"/>
            <a:ext cx="7924800" cy="2274711"/>
          </a:xfrm>
        </p:spPr>
        <p:txBody>
          <a:bodyPr anchor="t">
            <a:normAutofit/>
          </a:bodyPr>
          <a:lstStyle/>
          <a:p>
            <a:r>
              <a:rPr lang="en-US" sz="3200" dirty="0">
                <a:solidFill>
                  <a:srgbClr val="1F2D29"/>
                </a:solidFill>
              </a:rPr>
              <a:t>Scripture Reading:   Deuteronomy 4:1-9</a:t>
            </a:r>
          </a:p>
          <a:p>
            <a:pPr marL="0" indent="0">
              <a:buNone/>
            </a:pPr>
            <a:r>
              <a:rPr lang="en-US" sz="3200" dirty="0">
                <a:solidFill>
                  <a:srgbClr val="1F2D29"/>
                </a:solidFill>
              </a:rPr>
              <a:t>			     	   	     Isaiah 55:1-7</a:t>
            </a:r>
          </a:p>
        </p:txBody>
      </p:sp>
    </p:spTree>
    <p:extLst>
      <p:ext uri="{BB962C8B-B14F-4D97-AF65-F5344CB8AC3E}">
        <p14:creationId xmlns:p14="http://schemas.microsoft.com/office/powerpoint/2010/main" val="4940620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extLst/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F3CF990-ACB8-443A-BB74-D36EC8A00B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9144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601900C-265D-4146-A578-477541E3DF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>
              <a:lumMod val="5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0B98862-BEE1-44FB-A335-A1B9106B4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845" y="2105202"/>
            <a:ext cx="7020154" cy="4752798"/>
          </a:xfrm>
          <a:prstGeom prst="rect">
            <a:avLst/>
          </a:prstGeom>
          <a:noFill/>
        </p:spPr>
      </p:pic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65F94F98-3A57-49AA-838E-91AAF600B6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2029111" y="-262376"/>
            <a:ext cx="5838229" cy="8391550"/>
          </a:xfrm>
          <a:custGeom>
            <a:avLst/>
            <a:gdLst>
              <a:gd name="connsiteX0" fmla="*/ 0 w 7821919"/>
              <a:gd name="connsiteY0" fmla="*/ 0 h 6858000"/>
              <a:gd name="connsiteX1" fmla="*/ 6983367 w 7821919"/>
              <a:gd name="connsiteY1" fmla="*/ 0 h 6858000"/>
              <a:gd name="connsiteX2" fmla="*/ 6982269 w 7821919"/>
              <a:gd name="connsiteY2" fmla="*/ 1331 h 6858000"/>
              <a:gd name="connsiteX3" fmla="*/ 6833782 w 7821919"/>
              <a:gd name="connsiteY3" fmla="*/ 487443 h 6858000"/>
              <a:gd name="connsiteX4" fmla="*/ 6851446 w 7821919"/>
              <a:gd name="connsiteY4" fmla="*/ 662666 h 6858000"/>
              <a:gd name="connsiteX5" fmla="*/ 6857532 w 7821919"/>
              <a:gd name="connsiteY5" fmla="*/ 686333 h 6858000"/>
              <a:gd name="connsiteX6" fmla="*/ 6806927 w 7821919"/>
              <a:gd name="connsiteY6" fmla="*/ 699345 h 6858000"/>
              <a:gd name="connsiteX7" fmla="*/ 5555365 w 7821919"/>
              <a:gd name="connsiteY7" fmla="*/ 2400515 h 6858000"/>
              <a:gd name="connsiteX8" fmla="*/ 7336617 w 7821919"/>
              <a:gd name="connsiteY8" fmla="*/ 4181767 h 6858000"/>
              <a:gd name="connsiteX9" fmla="*/ 7452815 w 7821919"/>
              <a:gd name="connsiteY9" fmla="*/ 4175900 h 6858000"/>
              <a:gd name="connsiteX10" fmla="*/ 7437456 w 7821919"/>
              <a:gd name="connsiteY10" fmla="*/ 4225378 h 6858000"/>
              <a:gd name="connsiteX11" fmla="*/ 7428275 w 7821919"/>
              <a:gd name="connsiteY11" fmla="*/ 4316448 h 6858000"/>
              <a:gd name="connsiteX12" fmla="*/ 7789089 w 7821919"/>
              <a:gd name="connsiteY12" fmla="*/ 4759152 h 6858000"/>
              <a:gd name="connsiteX13" fmla="*/ 7821919 w 7821919"/>
              <a:gd name="connsiteY13" fmla="*/ 4762461 h 6858000"/>
              <a:gd name="connsiteX14" fmla="*/ 7809638 w 7821919"/>
              <a:gd name="connsiteY14" fmla="*/ 4785088 h 6858000"/>
              <a:gd name="connsiteX15" fmla="*/ 7794661 w 7821919"/>
              <a:gd name="connsiteY15" fmla="*/ 4833335 h 6858000"/>
              <a:gd name="connsiteX16" fmla="*/ 7524776 w 7821919"/>
              <a:gd name="connsiteY16" fmla="*/ 4917113 h 6858000"/>
              <a:gd name="connsiteX17" fmla="*/ 6642110 w 7821919"/>
              <a:gd name="connsiteY17" fmla="*/ 6248746 h 6858000"/>
              <a:gd name="connsiteX18" fmla="*/ 6755682 w 7821919"/>
              <a:gd name="connsiteY18" fmla="*/ 6811285 h 6858000"/>
              <a:gd name="connsiteX19" fmla="*/ 6778185 w 7821919"/>
              <a:gd name="connsiteY19" fmla="*/ 6858000 h 6858000"/>
              <a:gd name="connsiteX20" fmla="*/ 0 w 7821919"/>
              <a:gd name="connsiteY2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821919" h="6858000">
                <a:moveTo>
                  <a:pt x="0" y="0"/>
                </a:moveTo>
                <a:lnTo>
                  <a:pt x="6983367" y="0"/>
                </a:lnTo>
                <a:lnTo>
                  <a:pt x="6982269" y="1331"/>
                </a:lnTo>
                <a:cubicBezTo>
                  <a:pt x="6888522" y="140095"/>
                  <a:pt x="6833782" y="307376"/>
                  <a:pt x="6833782" y="487443"/>
                </a:cubicBezTo>
                <a:cubicBezTo>
                  <a:pt x="6833782" y="547466"/>
                  <a:pt x="6839864" y="606067"/>
                  <a:pt x="6851446" y="662666"/>
                </a:cubicBezTo>
                <a:lnTo>
                  <a:pt x="6857532" y="686333"/>
                </a:lnTo>
                <a:lnTo>
                  <a:pt x="6806927" y="699345"/>
                </a:lnTo>
                <a:cubicBezTo>
                  <a:pt x="6081835" y="924872"/>
                  <a:pt x="5555365" y="1601212"/>
                  <a:pt x="5555365" y="2400515"/>
                </a:cubicBezTo>
                <a:cubicBezTo>
                  <a:pt x="5555365" y="3384273"/>
                  <a:pt x="6352859" y="4181767"/>
                  <a:pt x="7336617" y="4181767"/>
                </a:cubicBezTo>
                <a:lnTo>
                  <a:pt x="7452815" y="4175900"/>
                </a:lnTo>
                <a:lnTo>
                  <a:pt x="7437456" y="4225378"/>
                </a:lnTo>
                <a:cubicBezTo>
                  <a:pt x="7431436" y="4254794"/>
                  <a:pt x="7428275" y="4285252"/>
                  <a:pt x="7428275" y="4316448"/>
                </a:cubicBezTo>
                <a:cubicBezTo>
                  <a:pt x="7428275" y="4534821"/>
                  <a:pt x="7583172" y="4717015"/>
                  <a:pt x="7789089" y="4759152"/>
                </a:cubicBezTo>
                <a:lnTo>
                  <a:pt x="7821919" y="4762461"/>
                </a:lnTo>
                <a:lnTo>
                  <a:pt x="7809638" y="4785088"/>
                </a:lnTo>
                <a:lnTo>
                  <a:pt x="7794661" y="4833335"/>
                </a:lnTo>
                <a:lnTo>
                  <a:pt x="7524776" y="4917113"/>
                </a:lnTo>
                <a:cubicBezTo>
                  <a:pt x="7006070" y="5136507"/>
                  <a:pt x="6642110" y="5650122"/>
                  <a:pt x="6642110" y="6248746"/>
                </a:cubicBezTo>
                <a:cubicBezTo>
                  <a:pt x="6642110" y="6448287"/>
                  <a:pt x="6682550" y="6638383"/>
                  <a:pt x="6755682" y="6811285"/>
                </a:cubicBezTo>
                <a:lnTo>
                  <a:pt x="6778185" y="6858000"/>
                </a:lnTo>
                <a:lnTo>
                  <a:pt x="0" y="6858000"/>
                </a:lnTo>
                <a:close/>
              </a:path>
            </a:pathLst>
          </a:custGeom>
          <a:gradFill>
            <a:gsLst>
              <a:gs pos="25000">
                <a:schemeClr val="accent1">
                  <a:alpha val="0"/>
                </a:schemeClr>
              </a:gs>
              <a:gs pos="100000">
                <a:schemeClr val="accent1">
                  <a:alpha val="75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7185CF21-0594-48C0-9F3E-254D6BCE9D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" y="0"/>
            <a:ext cx="9142400" cy="6858000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41F8C064-2DC5-4758-B49C-76BFF64052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1"/>
          </a:xfrm>
          <a:prstGeom prst="rect">
            <a:avLst/>
          </a:prstGeom>
          <a:solidFill>
            <a:schemeClr val="tx2">
              <a:lumMod val="1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FBD68200-BC03-4015-860B-CD5C30CD7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5156" y="0"/>
            <a:ext cx="5906934" cy="6858000"/>
          </a:xfrm>
          <a:custGeom>
            <a:avLst/>
            <a:gdLst>
              <a:gd name="connsiteX0" fmla="*/ 0 w 7821919"/>
              <a:gd name="connsiteY0" fmla="*/ 0 h 6858000"/>
              <a:gd name="connsiteX1" fmla="*/ 6983367 w 7821919"/>
              <a:gd name="connsiteY1" fmla="*/ 0 h 6858000"/>
              <a:gd name="connsiteX2" fmla="*/ 6982269 w 7821919"/>
              <a:gd name="connsiteY2" fmla="*/ 1331 h 6858000"/>
              <a:gd name="connsiteX3" fmla="*/ 6833782 w 7821919"/>
              <a:gd name="connsiteY3" fmla="*/ 487443 h 6858000"/>
              <a:gd name="connsiteX4" fmla="*/ 6851446 w 7821919"/>
              <a:gd name="connsiteY4" fmla="*/ 662666 h 6858000"/>
              <a:gd name="connsiteX5" fmla="*/ 6857532 w 7821919"/>
              <a:gd name="connsiteY5" fmla="*/ 686333 h 6858000"/>
              <a:gd name="connsiteX6" fmla="*/ 6806927 w 7821919"/>
              <a:gd name="connsiteY6" fmla="*/ 699345 h 6858000"/>
              <a:gd name="connsiteX7" fmla="*/ 5555365 w 7821919"/>
              <a:gd name="connsiteY7" fmla="*/ 2400515 h 6858000"/>
              <a:gd name="connsiteX8" fmla="*/ 7336617 w 7821919"/>
              <a:gd name="connsiteY8" fmla="*/ 4181767 h 6858000"/>
              <a:gd name="connsiteX9" fmla="*/ 7452815 w 7821919"/>
              <a:gd name="connsiteY9" fmla="*/ 4175900 h 6858000"/>
              <a:gd name="connsiteX10" fmla="*/ 7437456 w 7821919"/>
              <a:gd name="connsiteY10" fmla="*/ 4225378 h 6858000"/>
              <a:gd name="connsiteX11" fmla="*/ 7428275 w 7821919"/>
              <a:gd name="connsiteY11" fmla="*/ 4316448 h 6858000"/>
              <a:gd name="connsiteX12" fmla="*/ 7789089 w 7821919"/>
              <a:gd name="connsiteY12" fmla="*/ 4759152 h 6858000"/>
              <a:gd name="connsiteX13" fmla="*/ 7821919 w 7821919"/>
              <a:gd name="connsiteY13" fmla="*/ 4762461 h 6858000"/>
              <a:gd name="connsiteX14" fmla="*/ 7809638 w 7821919"/>
              <a:gd name="connsiteY14" fmla="*/ 4785088 h 6858000"/>
              <a:gd name="connsiteX15" fmla="*/ 7794661 w 7821919"/>
              <a:gd name="connsiteY15" fmla="*/ 4833335 h 6858000"/>
              <a:gd name="connsiteX16" fmla="*/ 7524776 w 7821919"/>
              <a:gd name="connsiteY16" fmla="*/ 4917113 h 6858000"/>
              <a:gd name="connsiteX17" fmla="*/ 6642110 w 7821919"/>
              <a:gd name="connsiteY17" fmla="*/ 6248746 h 6858000"/>
              <a:gd name="connsiteX18" fmla="*/ 6755682 w 7821919"/>
              <a:gd name="connsiteY18" fmla="*/ 6811285 h 6858000"/>
              <a:gd name="connsiteX19" fmla="*/ 6778185 w 7821919"/>
              <a:gd name="connsiteY19" fmla="*/ 6858000 h 6858000"/>
              <a:gd name="connsiteX20" fmla="*/ 0 w 7821919"/>
              <a:gd name="connsiteY2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821919" h="6858000">
                <a:moveTo>
                  <a:pt x="0" y="0"/>
                </a:moveTo>
                <a:lnTo>
                  <a:pt x="6983367" y="0"/>
                </a:lnTo>
                <a:lnTo>
                  <a:pt x="6982269" y="1331"/>
                </a:lnTo>
                <a:cubicBezTo>
                  <a:pt x="6888522" y="140095"/>
                  <a:pt x="6833782" y="307376"/>
                  <a:pt x="6833782" y="487443"/>
                </a:cubicBezTo>
                <a:cubicBezTo>
                  <a:pt x="6833782" y="547466"/>
                  <a:pt x="6839864" y="606067"/>
                  <a:pt x="6851446" y="662666"/>
                </a:cubicBezTo>
                <a:lnTo>
                  <a:pt x="6857532" y="686333"/>
                </a:lnTo>
                <a:lnTo>
                  <a:pt x="6806927" y="699345"/>
                </a:lnTo>
                <a:cubicBezTo>
                  <a:pt x="6081835" y="924872"/>
                  <a:pt x="5555365" y="1601212"/>
                  <a:pt x="5555365" y="2400515"/>
                </a:cubicBezTo>
                <a:cubicBezTo>
                  <a:pt x="5555365" y="3384273"/>
                  <a:pt x="6352859" y="4181767"/>
                  <a:pt x="7336617" y="4181767"/>
                </a:cubicBezTo>
                <a:lnTo>
                  <a:pt x="7452815" y="4175900"/>
                </a:lnTo>
                <a:lnTo>
                  <a:pt x="7437456" y="4225378"/>
                </a:lnTo>
                <a:cubicBezTo>
                  <a:pt x="7431436" y="4254794"/>
                  <a:pt x="7428275" y="4285252"/>
                  <a:pt x="7428275" y="4316448"/>
                </a:cubicBezTo>
                <a:cubicBezTo>
                  <a:pt x="7428275" y="4534821"/>
                  <a:pt x="7583172" y="4717015"/>
                  <a:pt x="7789089" y="4759152"/>
                </a:cubicBezTo>
                <a:lnTo>
                  <a:pt x="7821919" y="4762461"/>
                </a:lnTo>
                <a:lnTo>
                  <a:pt x="7809638" y="4785088"/>
                </a:lnTo>
                <a:lnTo>
                  <a:pt x="7794661" y="4833335"/>
                </a:lnTo>
                <a:lnTo>
                  <a:pt x="7524776" y="4917113"/>
                </a:lnTo>
                <a:cubicBezTo>
                  <a:pt x="7006070" y="5136507"/>
                  <a:pt x="6642110" y="5650122"/>
                  <a:pt x="6642110" y="6248746"/>
                </a:cubicBezTo>
                <a:cubicBezTo>
                  <a:pt x="6642110" y="6448287"/>
                  <a:pt x="6682550" y="6638383"/>
                  <a:pt x="6755682" y="6811285"/>
                </a:cubicBezTo>
                <a:lnTo>
                  <a:pt x="6778185" y="6858000"/>
                </a:lnTo>
                <a:lnTo>
                  <a:pt x="0" y="6858000"/>
                </a:lnTo>
                <a:close/>
              </a:path>
            </a:pathLst>
          </a:custGeom>
          <a:gradFill>
            <a:gsLst>
              <a:gs pos="15000">
                <a:schemeClr val="bg2">
                  <a:alpha val="0"/>
                </a:schemeClr>
              </a:gs>
              <a:gs pos="100000">
                <a:schemeClr val="bg2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0B5529D-5CAA-4BF2-B5C9-34705E7661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19931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332A6F87-AC28-4AA8-B8A6-AEBC67BD0D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60675" y="421698"/>
            <a:ext cx="725361" cy="967148"/>
          </a:xfrm>
          <a:prstGeom prst="ellipse">
            <a:avLst/>
          </a:prstGeom>
          <a:gradFill>
            <a:gsLst>
              <a:gs pos="0">
                <a:schemeClr val="bg2">
                  <a:alpha val="0"/>
                </a:schemeClr>
              </a:gs>
              <a:gs pos="100000">
                <a:schemeClr val="accent1">
                  <a:alpha val="21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53E740F-15E9-4557-AAE3-6F5D7BE525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1675" y="808056"/>
            <a:ext cx="6285929" cy="1077229"/>
          </a:xfrm>
        </p:spPr>
        <p:txBody>
          <a:bodyPr>
            <a:normAutofit/>
          </a:bodyPr>
          <a:lstStyle/>
          <a:p>
            <a:pPr algn="l"/>
            <a:r>
              <a:rPr lang="en-US" sz="4200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765598-C7E7-4C25-A40C-DE372C99D3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0675" y="1885285"/>
            <a:ext cx="7907124" cy="4967229"/>
          </a:xfrm>
        </p:spPr>
        <p:txBody>
          <a:bodyPr anchor="t">
            <a:normAutofit/>
          </a:bodyPr>
          <a:lstStyle/>
          <a:p>
            <a:r>
              <a:rPr lang="en-US" sz="2400" dirty="0"/>
              <a:t>Today, we don’t tell someone to “seek the Lord.” No one desires, or is able to do so (Jn 3:3)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We explain the gospel, and let the Holy Spirit convict them of sin, righteousness, and judgment so that they can be saved from their sins 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By GRACE alone, through FAITH alone, in CHRIST alone</a:t>
            </a:r>
          </a:p>
        </p:txBody>
      </p:sp>
    </p:spTree>
    <p:extLst>
      <p:ext uri="{BB962C8B-B14F-4D97-AF65-F5344CB8AC3E}">
        <p14:creationId xmlns:p14="http://schemas.microsoft.com/office/powerpoint/2010/main" val="19922594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DDE069-7B3D-4CE2-B9A1-08B38B7D22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9001BC-2265-401F-B001-CAA51F165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2133600"/>
            <a:ext cx="7315200" cy="3916344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/>
              <a:t>Eph 2:8-9</a:t>
            </a:r>
          </a:p>
          <a:p>
            <a:pPr lvl="1"/>
            <a:r>
              <a:rPr lang="en-US" sz="2400" dirty="0"/>
              <a:t>“For by grace are you saved, through faith, and that not of yourselves, it is the gift from God, not of works…”</a:t>
            </a:r>
          </a:p>
          <a:p>
            <a:endParaRPr lang="en-US" sz="2800" dirty="0"/>
          </a:p>
          <a:p>
            <a:r>
              <a:rPr lang="en-US" sz="2800" dirty="0"/>
              <a:t>Titus 3:5</a:t>
            </a:r>
          </a:p>
          <a:p>
            <a:pPr lvl="1"/>
            <a:r>
              <a:rPr lang="en-US" sz="2400" dirty="0"/>
              <a:t>“Not by works of righteousness which we have done, BUT according to His mercy He saved us…”</a:t>
            </a:r>
          </a:p>
          <a:p>
            <a:pPr lvl="1"/>
            <a:endParaRPr lang="en-US" dirty="0"/>
          </a:p>
          <a:p>
            <a:pPr marL="3429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26579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extLst/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C3320C8-0DF2-47E2-AE32-8C570D54BC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2400" cy="68552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937E2AB-626F-4D5D-8344-EE2C08191D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845" y="2105202"/>
            <a:ext cx="7020154" cy="4752798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31374C91-3FF2-48F7-A02C-36E1E075F5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2400" cy="6858000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AC084A8C-D0A6-4A75-AED9-C13FD20A6E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2313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B537086-027A-4360-81BC-8BA916D26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1531" y="0"/>
            <a:ext cx="3428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FAAFA00-A1E1-4789-A035-9CBB7B0308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5649" y="0"/>
            <a:ext cx="7783501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7DDE069-7B3D-4CE2-B9A1-08B38B7D22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7352" y="808056"/>
            <a:ext cx="6456028" cy="1077229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INTRODUCTION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9CD6F11-9AE1-4E07-AFD6-0284FAA57B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70126" y="641225"/>
            <a:ext cx="3117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9001BC-2265-401F-B001-CAA51F165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51782"/>
            <a:ext cx="5985511" cy="5206218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</a:pPr>
            <a:r>
              <a:rPr lang="en-US" sz="2600" dirty="0"/>
              <a:t>Initial salvation is through faith alone, in Christ alone!</a:t>
            </a:r>
          </a:p>
          <a:p>
            <a:pPr lvl="1">
              <a:lnSpc>
                <a:spcPct val="110000"/>
              </a:lnSpc>
            </a:pPr>
            <a:r>
              <a:rPr lang="en-US" sz="2400" dirty="0"/>
              <a:t>NOT repentance + faith </a:t>
            </a:r>
          </a:p>
          <a:p>
            <a:pPr lvl="2">
              <a:lnSpc>
                <a:spcPct val="110000"/>
              </a:lnSpc>
            </a:pPr>
            <a:r>
              <a:rPr lang="en-US" sz="2400" dirty="0"/>
              <a:t>Faith in the gospel of I Cor 15:4-5 EQUALS repentance concerning Christ</a:t>
            </a:r>
          </a:p>
          <a:p>
            <a:pPr lvl="2">
              <a:lnSpc>
                <a:spcPct val="110000"/>
              </a:lnSpc>
            </a:pPr>
            <a:endParaRPr lang="en-US" sz="2400" dirty="0"/>
          </a:p>
          <a:p>
            <a:pPr lvl="1">
              <a:lnSpc>
                <a:spcPct val="110000"/>
              </a:lnSpc>
            </a:pPr>
            <a:r>
              <a:rPr lang="en-US" sz="2400" dirty="0"/>
              <a:t>NOT by water baptism + faith in the gospel </a:t>
            </a:r>
          </a:p>
          <a:p>
            <a:pPr lvl="1">
              <a:lnSpc>
                <a:spcPct val="110000"/>
              </a:lnSpc>
            </a:pPr>
            <a:endParaRPr lang="en-US" sz="2400" dirty="0"/>
          </a:p>
          <a:p>
            <a:pPr lvl="1">
              <a:lnSpc>
                <a:spcPct val="110000"/>
              </a:lnSpc>
            </a:pPr>
            <a:r>
              <a:rPr lang="en-US" sz="2400" dirty="0"/>
              <a:t>NOT by the act (work) of verbal confession of Christ + faith in the gospel</a:t>
            </a:r>
          </a:p>
          <a:p>
            <a:pPr marL="342900" lvl="1" indent="0">
              <a:lnSpc>
                <a:spcPct val="110000"/>
              </a:lnSpc>
              <a:buNone/>
            </a:pPr>
            <a:endParaRPr lang="en-US" sz="1400" dirty="0"/>
          </a:p>
        </p:txBody>
      </p:sp>
      <p:pic>
        <p:nvPicPr>
          <p:cNvPr id="7" name="Graphic 6" descr="Scales of Justice">
            <a:extLst>
              <a:ext uri="{FF2B5EF4-FFF2-40B4-BE49-F238E27FC236}">
                <a16:creationId xmlns:a16="http://schemas.microsoft.com/office/drawing/2014/main" id="{4A4D01B5-E433-4E2C-A837-B9341243E73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592370" y="2895600"/>
            <a:ext cx="1667131" cy="1667131"/>
          </a:xfrm>
          <a:prstGeom prst="rect">
            <a:avLst/>
          </a:prstGeom>
          <a:ln>
            <a:gradFill flip="none" rotWithShape="1">
              <a:gsLst>
                <a:gs pos="86000">
                  <a:schemeClr val="accent6">
                    <a:lumMod val="67000"/>
                  </a:schemeClr>
                </a:gs>
                <a:gs pos="20000">
                  <a:schemeClr val="accent6">
                    <a:lumMod val="97000"/>
                    <a:lumOff val="3000"/>
                  </a:schemeClr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</a:ln>
          <a:effectLst>
            <a:innerShdw blurRad="127000">
              <a:prstClr val="black">
                <a:alpha val="90000"/>
              </a:prstClr>
            </a:innerShdw>
          </a:effectLst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FC0230C3-CF46-441A-85D2-5E6F8B3A1E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40749" y="-2718"/>
            <a:ext cx="20574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5911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extLst/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C3320C8-0DF2-47E2-AE32-8C570D54BC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2400" cy="68552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937E2AB-626F-4D5D-8344-EE2C08191D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845" y="2105202"/>
            <a:ext cx="7020154" cy="4752798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31374C91-3FF2-48F7-A02C-36E1E075F5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2400" cy="6858000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AC084A8C-D0A6-4A75-AED9-C13FD20A6E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2313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B537086-027A-4360-81BC-8BA916D26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1531" y="0"/>
            <a:ext cx="3428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FAAFA00-A1E1-4789-A035-9CBB7B0308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5649" y="0"/>
            <a:ext cx="7783501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7DDE069-7B3D-4CE2-B9A1-08B38B7D22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7352" y="808056"/>
            <a:ext cx="6456028" cy="1077229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INTRODUCTION </a:t>
            </a:r>
            <a:r>
              <a:rPr lang="en-US" sz="1800" dirty="0"/>
              <a:t>(cont.)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9CD6F11-9AE1-4E07-AFD6-0284FAA57B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70126" y="641225"/>
            <a:ext cx="3117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9001BC-2265-401F-B001-CAA51F165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9503" y="1557890"/>
            <a:ext cx="5922717" cy="4919110"/>
          </a:xfrm>
        </p:spPr>
        <p:txBody>
          <a:bodyPr>
            <a:normAutofit/>
          </a:bodyPr>
          <a:lstStyle/>
          <a:p>
            <a:pPr lvl="1">
              <a:lnSpc>
                <a:spcPct val="110000"/>
              </a:lnSpc>
            </a:pPr>
            <a:r>
              <a:rPr lang="en-US" sz="2200" dirty="0"/>
              <a:t>NOT by the act (work) of confession of sin + faith in the gospel</a:t>
            </a:r>
          </a:p>
          <a:p>
            <a:pPr lvl="1">
              <a:lnSpc>
                <a:spcPct val="110000"/>
              </a:lnSpc>
            </a:pPr>
            <a:endParaRPr lang="en-US" sz="2200" dirty="0"/>
          </a:p>
          <a:p>
            <a:pPr lvl="1">
              <a:lnSpc>
                <a:spcPct val="110000"/>
              </a:lnSpc>
            </a:pPr>
            <a:r>
              <a:rPr lang="en-US" sz="2200" dirty="0"/>
              <a:t>NOT by the act (work) of surrender or promised lordship to Christ+ faith in the gospel</a:t>
            </a:r>
          </a:p>
          <a:p>
            <a:pPr marL="342900" lvl="1" indent="0">
              <a:lnSpc>
                <a:spcPct val="110000"/>
              </a:lnSpc>
              <a:buNone/>
            </a:pPr>
            <a:endParaRPr lang="en-US" sz="2200" dirty="0"/>
          </a:p>
          <a:p>
            <a:pPr lvl="1">
              <a:lnSpc>
                <a:spcPct val="110000"/>
              </a:lnSpc>
            </a:pPr>
            <a:r>
              <a:rPr lang="en-US" sz="2200" dirty="0"/>
              <a:t>NOT y the act (work) of seeking God and His forgiveness + faith in the gospel</a:t>
            </a:r>
          </a:p>
        </p:txBody>
      </p:sp>
      <p:pic>
        <p:nvPicPr>
          <p:cNvPr id="7" name="Graphic 6" descr="Scales of Justice">
            <a:extLst>
              <a:ext uri="{FF2B5EF4-FFF2-40B4-BE49-F238E27FC236}">
                <a16:creationId xmlns:a16="http://schemas.microsoft.com/office/drawing/2014/main" id="{4A4D01B5-E433-4E2C-A837-B9341243E73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552622" y="2814470"/>
            <a:ext cx="1667131" cy="1667131"/>
          </a:xfrm>
          <a:prstGeom prst="rect">
            <a:avLst/>
          </a:prstGeom>
          <a:ln>
            <a:gradFill flip="none" rotWithShape="1">
              <a:gsLst>
                <a:gs pos="86000">
                  <a:schemeClr val="accent6">
                    <a:lumMod val="67000"/>
                  </a:schemeClr>
                </a:gs>
                <a:gs pos="20000">
                  <a:schemeClr val="accent6">
                    <a:lumMod val="97000"/>
                    <a:lumOff val="3000"/>
                  </a:schemeClr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</a:ln>
          <a:effectLst>
            <a:innerShdw blurRad="127000">
              <a:prstClr val="black">
                <a:alpha val="90000"/>
              </a:prstClr>
            </a:innerShdw>
          </a:effectLst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FC0230C3-CF46-441A-85D2-5E6F8B3A1E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40749" y="-2718"/>
            <a:ext cx="20574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2457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8E9FF7-0DD9-4F6C-9CB3-5B4E3642B8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0200" y="808056"/>
            <a:ext cx="6182811" cy="1077229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Israel was Told to Seek the Lord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8352F3-CD94-425A-8804-56E3509853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2049878"/>
            <a:ext cx="7086600" cy="4000066"/>
          </a:xfrm>
        </p:spPr>
        <p:txBody>
          <a:bodyPr>
            <a:normAutofit/>
          </a:bodyPr>
          <a:lstStyle/>
          <a:p>
            <a:r>
              <a:rPr lang="en-US" sz="3200" dirty="0"/>
              <a:t>Isa 55:6-7</a:t>
            </a:r>
          </a:p>
          <a:p>
            <a:pPr lvl="1"/>
            <a:r>
              <a:rPr lang="en-US" sz="2400" dirty="0"/>
              <a:t>Jehovah’s genuine invitation to His covenant people, Israel, to return to Him, after spiritually wandering from Him  (</a:t>
            </a:r>
            <a:r>
              <a:rPr lang="en-US" sz="2400" dirty="0" err="1"/>
              <a:t>cf</a:t>
            </a:r>
            <a:r>
              <a:rPr lang="en-US" sz="2400" dirty="0"/>
              <a:t> </a:t>
            </a:r>
            <a:r>
              <a:rPr lang="en-US" sz="2400" dirty="0" err="1"/>
              <a:t>Deut</a:t>
            </a:r>
            <a:r>
              <a:rPr lang="en-US" sz="2400" dirty="0"/>
              <a:t> 4:25-31)</a:t>
            </a:r>
          </a:p>
        </p:txBody>
      </p:sp>
    </p:spTree>
    <p:extLst>
      <p:ext uri="{BB962C8B-B14F-4D97-AF65-F5344CB8AC3E}">
        <p14:creationId xmlns:p14="http://schemas.microsoft.com/office/powerpoint/2010/main" val="19178004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8E9FF7-0DD9-4F6C-9CB3-5B4E3642B8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609600"/>
            <a:ext cx="7162800" cy="1524000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The Reality:  No One Will Ever Respond to the Invitation to             Seek the Lord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8352F3-CD94-425A-8804-56E3509853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2133600"/>
            <a:ext cx="7772400" cy="4724400"/>
          </a:xfrm>
        </p:spPr>
        <p:txBody>
          <a:bodyPr>
            <a:normAutofit fontScale="77500" lnSpcReduction="20000"/>
          </a:bodyPr>
          <a:lstStyle/>
          <a:p>
            <a:r>
              <a:rPr lang="en-US" sz="2800" dirty="0"/>
              <a:t>NT Declaration</a:t>
            </a:r>
          </a:p>
          <a:p>
            <a:pPr lvl="1"/>
            <a:r>
              <a:rPr lang="en-US" sz="2800" dirty="0"/>
              <a:t>Rom 3:10-12  “…there is none that seeks after God…”</a:t>
            </a:r>
          </a:p>
          <a:p>
            <a:pPr marL="342900" lvl="1" indent="0">
              <a:buNone/>
            </a:pPr>
            <a:endParaRPr lang="en-US" sz="2800" dirty="0"/>
          </a:p>
          <a:p>
            <a:r>
              <a:rPr lang="en-US" sz="2800" dirty="0"/>
              <a:t>OT Declaration</a:t>
            </a:r>
          </a:p>
          <a:p>
            <a:pPr lvl="1"/>
            <a:r>
              <a:rPr lang="en-US" sz="2600" dirty="0"/>
              <a:t>Ps 14:1-3   “The </a:t>
            </a:r>
            <a:r>
              <a:rPr lang="en-US" sz="2600" cap="small" dirty="0"/>
              <a:t>Lord</a:t>
            </a:r>
            <a:r>
              <a:rPr lang="en-US" sz="2600" dirty="0"/>
              <a:t> looks down from heaven upon the children of men, to see if there are any who understand, who seek God…”</a:t>
            </a:r>
          </a:p>
          <a:p>
            <a:endParaRPr lang="en-US" sz="2800" dirty="0"/>
          </a:p>
          <a:p>
            <a:r>
              <a:rPr lang="en-US" sz="2800" dirty="0"/>
              <a:t>Those who seek God are self-seeking</a:t>
            </a:r>
          </a:p>
          <a:p>
            <a:pPr lvl="1"/>
            <a:r>
              <a:rPr lang="en-US" sz="2600" dirty="0"/>
              <a:t>Jn 6:24-26; Phil 2:21; Rom 10:3</a:t>
            </a:r>
          </a:p>
        </p:txBody>
      </p:sp>
    </p:spTree>
    <p:extLst>
      <p:ext uri="{BB962C8B-B14F-4D97-AF65-F5344CB8AC3E}">
        <p14:creationId xmlns:p14="http://schemas.microsoft.com/office/powerpoint/2010/main" val="9957468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6E8B28-3E00-4D85-9C18-243BDD774A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Israel Will Seek the Lord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E80D41-166C-4451-8184-1B60A8B2B4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52600" y="2049878"/>
            <a:ext cx="6086728" cy="4000066"/>
          </a:xfrm>
        </p:spPr>
        <p:txBody>
          <a:bodyPr>
            <a:normAutofit/>
          </a:bodyPr>
          <a:lstStyle/>
          <a:p>
            <a:r>
              <a:rPr lang="en-US" sz="2800" dirty="0" err="1"/>
              <a:t>Ezek</a:t>
            </a:r>
            <a:r>
              <a:rPr lang="en-US" sz="2800" dirty="0"/>
              <a:t> 36:21-28</a:t>
            </a:r>
          </a:p>
          <a:p>
            <a:r>
              <a:rPr lang="en-US" sz="2800" dirty="0"/>
              <a:t>Lk 19:10</a:t>
            </a:r>
          </a:p>
        </p:txBody>
      </p:sp>
    </p:spTree>
    <p:extLst>
      <p:ext uri="{BB962C8B-B14F-4D97-AF65-F5344CB8AC3E}">
        <p14:creationId xmlns:p14="http://schemas.microsoft.com/office/powerpoint/2010/main" val="5894715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6E8B28-3E00-4D85-9C18-243BDD774A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Gentiles Will Find the Lord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E80D41-166C-4451-8184-1B60A8B2B4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2049878"/>
            <a:ext cx="7086600" cy="4000066"/>
          </a:xfrm>
        </p:spPr>
        <p:txBody>
          <a:bodyPr>
            <a:normAutofit/>
          </a:bodyPr>
          <a:lstStyle/>
          <a:p>
            <a:r>
              <a:rPr lang="en-US" sz="2800" dirty="0"/>
              <a:t>They didn’t seek Him!</a:t>
            </a:r>
          </a:p>
          <a:p>
            <a:pPr lvl="1"/>
            <a:r>
              <a:rPr lang="en-US" sz="2600" dirty="0"/>
              <a:t>Rom 10:20</a:t>
            </a:r>
          </a:p>
          <a:p>
            <a:r>
              <a:rPr lang="en-US" sz="2800" dirty="0"/>
              <a:t>By the convicting work of the Holy Spirit</a:t>
            </a:r>
          </a:p>
          <a:p>
            <a:pPr lvl="1"/>
            <a:r>
              <a:rPr lang="en-US" sz="2600" dirty="0"/>
              <a:t>Jn 16:8</a:t>
            </a:r>
          </a:p>
        </p:txBody>
      </p:sp>
    </p:spTree>
    <p:extLst>
      <p:ext uri="{BB962C8B-B14F-4D97-AF65-F5344CB8AC3E}">
        <p14:creationId xmlns:p14="http://schemas.microsoft.com/office/powerpoint/2010/main" val="27373679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6E8B28-3E00-4D85-9C18-243BDD774A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Saved Ones Are Energized to Seek Things Above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E80D41-166C-4451-8184-1B60A8B2B4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2049878"/>
            <a:ext cx="7086600" cy="4000066"/>
          </a:xfrm>
        </p:spPr>
        <p:txBody>
          <a:bodyPr>
            <a:normAutofit/>
          </a:bodyPr>
          <a:lstStyle/>
          <a:p>
            <a:r>
              <a:rPr lang="en-US" sz="2800" dirty="0"/>
              <a:t>“For it is God who works in you…”</a:t>
            </a:r>
          </a:p>
          <a:p>
            <a:pPr lvl="1"/>
            <a:r>
              <a:rPr lang="en-US" sz="2600" dirty="0"/>
              <a:t>Phil 2:12-13</a:t>
            </a:r>
          </a:p>
          <a:p>
            <a:r>
              <a:rPr lang="en-US" sz="2800" dirty="0"/>
              <a:t>“If you then be risen with Christ, seek those things above…”</a:t>
            </a:r>
          </a:p>
          <a:p>
            <a:pPr lvl="1"/>
            <a:r>
              <a:rPr lang="en-US" sz="2600" dirty="0"/>
              <a:t>Col 3:1</a:t>
            </a:r>
          </a:p>
        </p:txBody>
      </p:sp>
    </p:spTree>
    <p:extLst>
      <p:ext uri="{BB962C8B-B14F-4D97-AF65-F5344CB8AC3E}">
        <p14:creationId xmlns:p14="http://schemas.microsoft.com/office/powerpoint/2010/main" val="411029813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420</Words>
  <Application>Microsoft Office PowerPoint</Application>
  <PresentationFormat>On-screen Show (4:3)</PresentationFormat>
  <Paragraphs>57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MS Shell Dlg 2</vt:lpstr>
      <vt:lpstr>Times New Roman</vt:lpstr>
      <vt:lpstr>Wingdings</vt:lpstr>
      <vt:lpstr>Wingdings 3</vt:lpstr>
      <vt:lpstr>Madison</vt:lpstr>
      <vt:lpstr>Does Salvation Result from Seeking God?</vt:lpstr>
      <vt:lpstr>INTRODUCTION</vt:lpstr>
      <vt:lpstr>INTRODUCTION</vt:lpstr>
      <vt:lpstr>INTRODUCTION (cont.)</vt:lpstr>
      <vt:lpstr>Israel was Told to Seek the Lord</vt:lpstr>
      <vt:lpstr>The Reality:  No One Will Ever Respond to the Invitation to             Seek the Lord </vt:lpstr>
      <vt:lpstr>Why Israel Will Seek the Lord</vt:lpstr>
      <vt:lpstr>Why Gentiles Will Find the Lord</vt:lpstr>
      <vt:lpstr>Saved Ones Are Energized to Seek Things Above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Family Baptist Church</dc:title>
  <dc:creator>dee konrad</dc:creator>
  <cp:lastModifiedBy>dee konrad</cp:lastModifiedBy>
  <cp:revision>3</cp:revision>
  <dcterms:created xsi:type="dcterms:W3CDTF">2019-02-24T17:47:41Z</dcterms:created>
  <dcterms:modified xsi:type="dcterms:W3CDTF">2019-03-02T18:41:23Z</dcterms:modified>
</cp:coreProperties>
</file>