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11"/>
  </p:notesMasterIdLst>
  <p:handoutMasterIdLst>
    <p:handoutMasterId r:id="rId12"/>
  </p:handoutMasterIdLst>
  <p:sldIdLst>
    <p:sldId id="402" r:id="rId2"/>
    <p:sldId id="403" r:id="rId3"/>
    <p:sldId id="404" r:id="rId4"/>
    <p:sldId id="443" r:id="rId5"/>
    <p:sldId id="406" r:id="rId6"/>
    <p:sldId id="444" r:id="rId7"/>
    <p:sldId id="445" r:id="rId8"/>
    <p:sldId id="407" r:id="rId9"/>
    <p:sldId id="41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00B2"/>
    <a:srgbClr val="7102C4"/>
    <a:srgbClr val="FFFF00"/>
    <a:srgbClr val="000000"/>
    <a:srgbClr val="FFFFFF"/>
    <a:srgbClr val="0220FC"/>
    <a:srgbClr val="660033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31BEB8E-44AD-4B47-AD2B-7DB0A36B30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2482021-0211-47A5-8E6C-48BE2C5F5A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E19CA08-AA1E-4CF0-B911-5886E77007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FDA401C-8F88-40F4-8C45-70D5805F3D2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4AB1A2EC-83C7-430D-BA3F-24010F7162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7813A54-3DD8-437D-A483-996C6766925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C3B5F54-8F03-43E6-A38D-BA7DA605F3A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96BA283-1A7D-4814-BF30-8C71868A5F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76C52AA-85DC-4DCF-AE1C-99B4FEE8ED4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87B06BEC-F296-4161-98C4-6B1FFCAF6DA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E0DF591-C07B-4F25-AF5F-5B805F88E3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FA813D20-10A9-49DA-8A1D-01CDE3936B2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813D20-10A9-49DA-8A1D-01CDE3936B2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214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E47E6-390D-49AF-BF39-F22FA9BA29D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871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217D5-EB93-48F6-80D4-CC2B9682DE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538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8796-0D2C-448A-B9BB-26171F16A9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49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78F1E-5BED-48D1-8F25-3DCE9EEE1CD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60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EFD1D-CB06-4A58-BD02-B25ED8A69467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84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9261-1FB6-435B-A8C1-9735DC6BA72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14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D50F-8F18-4546-A812-2DA76EC5B1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02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421B-52F2-48BF-8F79-ED6BC594FD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70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D8241-9655-4CD4-AC72-976E02823E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62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53608-8A84-4675-BFE3-E509824711D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96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72B02-98CE-48DC-92C8-CA3B0F26949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518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89007-A690-4F06-B34E-89A1FCA6CB5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74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1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D6F135-B2DA-40A6-B614-3945535E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675" y="808056"/>
            <a:ext cx="7907125" cy="1671708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Does Salvation Result from Faith in the Gospel, </a:t>
            </a:r>
            <a:r>
              <a:rPr lang="en-US" sz="3200" b="1" u="sng" dirty="0"/>
              <a:t>Plus</a:t>
            </a:r>
            <a:r>
              <a:rPr lang="en-US" sz="3200" b="1" dirty="0"/>
              <a:t> Asking God to Save Us?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5B470-BA1E-4790-B240-8A08EBE4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036" y="3962400"/>
            <a:ext cx="6542807" cy="2087544"/>
          </a:xfrm>
        </p:spPr>
        <p:txBody>
          <a:bodyPr anchor="t">
            <a:normAutofit/>
          </a:bodyPr>
          <a:lstStyle/>
          <a:p>
            <a:r>
              <a:rPr lang="en-US" sz="2800" b="1" dirty="0"/>
              <a:t>Scripture Reading:   Luke 18:9-14</a:t>
            </a:r>
          </a:p>
          <a:p>
            <a:pPr marL="0" indent="0">
              <a:buNone/>
            </a:pPr>
            <a:r>
              <a:rPr lang="en-US" sz="1600" dirty="0"/>
              <a:t>			     	   	</a:t>
            </a:r>
          </a:p>
        </p:txBody>
      </p:sp>
    </p:spTree>
    <p:extLst>
      <p:ext uri="{BB962C8B-B14F-4D97-AF65-F5344CB8AC3E}">
        <p14:creationId xmlns:p14="http://schemas.microsoft.com/office/powerpoint/2010/main" val="49406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155" y="2662280"/>
            <a:ext cx="6155449" cy="3387664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</a:rPr>
              <a:t>Titus 3:5</a:t>
            </a:r>
          </a:p>
          <a:p>
            <a:pPr lvl="1"/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“Not by works of righteousness which we have done, BUT according to His mercy He saved us…”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5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922" y="215791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747" y="1371600"/>
            <a:ext cx="8394138" cy="5480913"/>
          </a:xfrm>
        </p:spPr>
        <p:txBody>
          <a:bodyPr anchor="t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b="1" dirty="0"/>
              <a:t>We are saved by Christ’s work on the cross, which accomplished 3 results from God’s point of view</a:t>
            </a:r>
          </a:p>
          <a:p>
            <a:pPr lvl="1">
              <a:lnSpc>
                <a:spcPct val="110000"/>
              </a:lnSpc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Redemption</a:t>
            </a:r>
          </a:p>
          <a:p>
            <a:pPr lvl="2">
              <a:lnSpc>
                <a:spcPct val="110000"/>
              </a:lnSpc>
            </a:pPr>
            <a:r>
              <a:rPr lang="en-US" sz="2000" b="1" dirty="0"/>
              <a:t>I Pet 1:18-19   Christ’s death for our sin paid the complete PRICE for our sins</a:t>
            </a:r>
          </a:p>
          <a:p>
            <a:pPr marL="685800" lvl="2" indent="0">
              <a:lnSpc>
                <a:spcPct val="110000"/>
              </a:lnSpc>
              <a:buNone/>
            </a:pPr>
            <a:endParaRPr lang="en-US" sz="2000" b="1" dirty="0"/>
          </a:p>
          <a:p>
            <a:pPr lvl="1">
              <a:lnSpc>
                <a:spcPct val="110000"/>
              </a:lnSpc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Reconciliation   </a:t>
            </a:r>
          </a:p>
          <a:p>
            <a:pPr lvl="2">
              <a:lnSpc>
                <a:spcPct val="110000"/>
              </a:lnSpc>
            </a:pPr>
            <a:r>
              <a:rPr lang="en-US" sz="2000" b="1" dirty="0"/>
              <a:t>II Cor 5:19   Christ’s death for sin ADJUSTED mankind to God from being an enemy (Rom 5:10)</a:t>
            </a:r>
          </a:p>
          <a:p>
            <a:pPr lvl="2">
              <a:lnSpc>
                <a:spcPct val="110000"/>
              </a:lnSpc>
            </a:pPr>
            <a:endParaRPr lang="en-US" sz="2000" b="1" dirty="0"/>
          </a:p>
          <a:p>
            <a:pPr lvl="1">
              <a:lnSpc>
                <a:spcPct val="110000"/>
              </a:lnSpc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Propitiation</a:t>
            </a:r>
          </a:p>
          <a:p>
            <a:pPr lvl="2">
              <a:lnSpc>
                <a:spcPct val="110000"/>
              </a:lnSpc>
            </a:pPr>
            <a:r>
              <a:rPr lang="en-US" sz="2000" b="1" dirty="0"/>
              <a:t>Rom 3:25, I Jn 2:2   Christ’s death for sin SATISFIED the outraged holiness of God with respect to our sins.</a:t>
            </a:r>
          </a:p>
          <a:p>
            <a:pPr marL="342900" lvl="1" indent="0">
              <a:lnSpc>
                <a:spcPct val="110000"/>
              </a:lnSpc>
              <a:buNone/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71059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" y="-5487"/>
            <a:ext cx="9142401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9932" y="0"/>
            <a:ext cx="5902158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8470" y="764389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DE069-7B3D-4CE2-B9A1-08B38B7D2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808056"/>
            <a:ext cx="5968748" cy="1530542"/>
          </a:xfrm>
        </p:spPr>
        <p:txBody>
          <a:bodyPr>
            <a:normAutofit/>
          </a:bodyPr>
          <a:lstStyle/>
          <a:p>
            <a:pPr algn="l"/>
            <a:r>
              <a:rPr lang="en-US" sz="4200" b="1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001BC-2265-401F-B001-CAA51F165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662280"/>
            <a:ext cx="7573109" cy="3387664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/>
              <a:t>And yet man tries to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	add Christ </a:t>
            </a:r>
            <a:r>
              <a:rPr lang="en-US" sz="2800" u="sng" dirty="0">
                <a:solidFill>
                  <a:schemeClr val="accent1">
                    <a:lumMod val="75000"/>
                  </a:schemeClr>
                </a:solidFill>
              </a:rPr>
              <a:t>payment 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	add to Christ’s provided </a:t>
            </a:r>
            <a:r>
              <a:rPr lang="en-US" sz="2800" u="sng" dirty="0">
                <a:solidFill>
                  <a:schemeClr val="accent1">
                    <a:lumMod val="75000"/>
                  </a:schemeClr>
                </a:solidFill>
              </a:rPr>
              <a:t>adjustment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	add to Christ complete </a:t>
            </a:r>
            <a:r>
              <a:rPr lang="en-US" sz="2800" u="sng" dirty="0">
                <a:solidFill>
                  <a:schemeClr val="accent1">
                    <a:lumMod val="75000"/>
                  </a:schemeClr>
                </a:solidFill>
              </a:rPr>
              <a:t>satisfaction </a:t>
            </a:r>
          </a:p>
          <a:p>
            <a:pPr marL="0" indent="0">
              <a:buNone/>
            </a:pPr>
            <a:r>
              <a:rPr lang="en-US" sz="2800" dirty="0"/>
              <a:t>for our salvation from sin’s penalty, power, and presence </a:t>
            </a:r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29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5" y="1022548"/>
            <a:ext cx="7183545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2900" b="1" dirty="0">
                <a:solidFill>
                  <a:srgbClr val="1F2D29"/>
                </a:solidFill>
              </a:rPr>
              <a:t>Appeal for Mercy or Satisfaction Cannot Satisfy Good’s Outrage of Holiness Because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2641604"/>
            <a:ext cx="8153400" cy="3443107"/>
          </a:xfrm>
        </p:spPr>
        <p:txBody>
          <a:bodyPr anchor="t">
            <a:normAutofit/>
          </a:bodyPr>
          <a:lstStyle/>
          <a:p>
            <a:r>
              <a:rPr lang="en-US" sz="2800" dirty="0">
                <a:solidFill>
                  <a:srgbClr val="1F2D29"/>
                </a:solidFill>
              </a:rPr>
              <a:t>The difference between mercy and propitiation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MERCY</a:t>
            </a:r>
            <a:r>
              <a:rPr lang="en-US" sz="2800" dirty="0">
                <a:solidFill>
                  <a:srgbClr val="1F2D29"/>
                </a:solidFill>
              </a:rPr>
              <a:t> (pity) appeals for a provision for sin </a:t>
            </a:r>
            <a:r>
              <a:rPr lang="en-US" sz="2800" u="sng" dirty="0">
                <a:solidFill>
                  <a:srgbClr val="1F2D29"/>
                </a:solidFill>
              </a:rPr>
              <a:t>to be </a:t>
            </a:r>
            <a:r>
              <a:rPr lang="en-US" sz="2800" dirty="0">
                <a:solidFill>
                  <a:srgbClr val="1F2D29"/>
                </a:solidFill>
              </a:rPr>
              <a:t>supplied</a:t>
            </a:r>
          </a:p>
          <a:p>
            <a:pPr lvl="1"/>
            <a:r>
              <a:rPr lang="en-US" sz="2800" b="1" dirty="0">
                <a:solidFill>
                  <a:srgbClr val="1F2D29"/>
                </a:solidFill>
              </a:rPr>
              <a:t>PROPITIATION</a:t>
            </a:r>
            <a:r>
              <a:rPr lang="en-US" sz="2800" dirty="0">
                <a:solidFill>
                  <a:srgbClr val="1F2D29"/>
                </a:solidFill>
              </a:rPr>
              <a:t> (satisfaction) points to a provision for sin that is </a:t>
            </a:r>
            <a:r>
              <a:rPr lang="en-US" sz="2800" u="sng" dirty="0">
                <a:solidFill>
                  <a:srgbClr val="1F2D29"/>
                </a:solidFill>
              </a:rPr>
              <a:t>already </a:t>
            </a:r>
            <a:r>
              <a:rPr lang="en-US" sz="2800" dirty="0">
                <a:solidFill>
                  <a:srgbClr val="1F2D29"/>
                </a:solidFill>
              </a:rPr>
              <a:t>supplied</a:t>
            </a:r>
          </a:p>
        </p:txBody>
      </p:sp>
    </p:spTree>
    <p:extLst>
      <p:ext uri="{BB962C8B-B14F-4D97-AF65-F5344CB8AC3E}">
        <p14:creationId xmlns:p14="http://schemas.microsoft.com/office/powerpoint/2010/main" val="1917800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5" y="1022548"/>
            <a:ext cx="7183546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2900" b="1" dirty="0">
                <a:solidFill>
                  <a:srgbClr val="1F2D29"/>
                </a:solidFill>
              </a:rPr>
              <a:t>Appeal for Mercy or Satisfaction Cannot Satisfy Good’s Outrage of Holiness Because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130" y="2894206"/>
            <a:ext cx="8497070" cy="3443107"/>
          </a:xfrm>
        </p:spPr>
        <p:txBody>
          <a:bodyPr anchor="t">
            <a:normAutofit fontScale="92500"/>
          </a:bodyPr>
          <a:lstStyle/>
          <a:p>
            <a:r>
              <a:rPr lang="en-US" sz="2800" dirty="0">
                <a:solidFill>
                  <a:srgbClr val="1F2D29"/>
                </a:solidFill>
              </a:rPr>
              <a:t>The publican’s appeal to God (in Lk 18)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Not for mercy, but for satisfaction with his sacrifice</a:t>
            </a:r>
          </a:p>
          <a:p>
            <a:pPr lvl="2"/>
            <a:r>
              <a:rPr lang="en-US" sz="2800" dirty="0" err="1">
                <a:solidFill>
                  <a:srgbClr val="1F2D29"/>
                </a:solidFill>
              </a:rPr>
              <a:t>Cf</a:t>
            </a:r>
            <a:r>
              <a:rPr lang="en-US" sz="2800" dirty="0">
                <a:solidFill>
                  <a:srgbClr val="1F2D29"/>
                </a:solidFill>
              </a:rPr>
              <a:t> Scofield note 2, </a:t>
            </a:r>
            <a:r>
              <a:rPr lang="en-US" sz="2800" dirty="0" err="1">
                <a:solidFill>
                  <a:srgbClr val="1F2D29"/>
                </a:solidFill>
              </a:rPr>
              <a:t>pg</a:t>
            </a:r>
            <a:r>
              <a:rPr lang="en-US" sz="2800" dirty="0">
                <a:solidFill>
                  <a:srgbClr val="1F2D29"/>
                </a:solidFill>
              </a:rPr>
              <a:t> 1101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Why did the publican appeal for God’s satisfaction</a:t>
            </a:r>
          </a:p>
          <a:p>
            <a:pPr lvl="2"/>
            <a:r>
              <a:rPr lang="en-US" sz="2800" dirty="0">
                <a:solidFill>
                  <a:srgbClr val="1F2D29"/>
                </a:solidFill>
              </a:rPr>
              <a:t>See Heb 9:6-9</a:t>
            </a:r>
          </a:p>
        </p:txBody>
      </p:sp>
    </p:spTree>
    <p:extLst>
      <p:ext uri="{BB962C8B-B14F-4D97-AF65-F5344CB8AC3E}">
        <p14:creationId xmlns:p14="http://schemas.microsoft.com/office/powerpoint/2010/main" val="2159635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8856" y="1022548"/>
            <a:ext cx="7032744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2900" b="1" dirty="0">
                <a:solidFill>
                  <a:srgbClr val="1F2D29"/>
                </a:solidFill>
              </a:rPr>
              <a:t>Appeal for Mercy or Satisfaction Cannot Satisfy Good’s Outrage of Holiness Because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641604"/>
            <a:ext cx="8000999" cy="3443107"/>
          </a:xfrm>
        </p:spPr>
        <p:txBody>
          <a:bodyPr anchor="t">
            <a:normAutofit lnSpcReduction="10000"/>
          </a:bodyPr>
          <a:lstStyle/>
          <a:p>
            <a:r>
              <a:rPr lang="en-US" sz="2800" dirty="0">
                <a:solidFill>
                  <a:srgbClr val="1F2D29"/>
                </a:solidFill>
              </a:rPr>
              <a:t>Proper requests for mercy (pity for suffering temporal problems because of sin) 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Matt 15:22, 17:15, 20:30-31</a:t>
            </a:r>
          </a:p>
          <a:p>
            <a:pPr marL="342900" lvl="1" indent="0">
              <a:buNone/>
            </a:pPr>
            <a:endParaRPr lang="en-US" sz="2800" dirty="0">
              <a:solidFill>
                <a:srgbClr val="1F2D29"/>
              </a:solidFill>
            </a:endParaRPr>
          </a:p>
          <a:p>
            <a:r>
              <a:rPr lang="en-US" sz="2800" dirty="0">
                <a:solidFill>
                  <a:srgbClr val="1F2D29"/>
                </a:solidFill>
              </a:rPr>
              <a:t>Mercy is provided during life on earth ONLY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Lk 16:22</a:t>
            </a:r>
          </a:p>
        </p:txBody>
      </p:sp>
    </p:spTree>
    <p:extLst>
      <p:ext uri="{BB962C8B-B14F-4D97-AF65-F5344CB8AC3E}">
        <p14:creationId xmlns:p14="http://schemas.microsoft.com/office/powerpoint/2010/main" val="3388413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2313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7581" y="985292"/>
            <a:ext cx="100898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" y="0"/>
            <a:ext cx="91424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8E9FF7-0DD9-4F6C-9CB3-5B4E3642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056" y="838200"/>
            <a:ext cx="7108944" cy="1308063"/>
          </a:xfrm>
        </p:spPr>
        <p:txBody>
          <a:bodyPr anchor="b">
            <a:normAutofit/>
          </a:bodyPr>
          <a:lstStyle/>
          <a:p>
            <a:pPr algn="l"/>
            <a:r>
              <a:rPr lang="en-US" sz="2900" b="1" dirty="0">
                <a:solidFill>
                  <a:srgbClr val="1F2D29"/>
                </a:solidFill>
              </a:rPr>
              <a:t>Provision of God’s Propitiation (Satisfaction) Concerning our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52F3-CD94-425A-8804-56E350985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1" y="2641604"/>
            <a:ext cx="8001000" cy="3443107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800" dirty="0">
                <a:solidFill>
                  <a:srgbClr val="1F2D29"/>
                </a:solidFill>
              </a:rPr>
              <a:t>Under the Old Covenant:  </a:t>
            </a:r>
            <a:r>
              <a:rPr lang="en-US" sz="2800" b="1" dirty="0">
                <a:solidFill>
                  <a:srgbClr val="1F2D29"/>
                </a:solidFill>
              </a:rPr>
              <a:t>Atonement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Lev 4:20, 26, 31,35</a:t>
            </a:r>
          </a:p>
          <a:p>
            <a:pPr marL="342900" lvl="1" indent="0">
              <a:buNone/>
            </a:pPr>
            <a:endParaRPr lang="en-US" sz="2800" dirty="0">
              <a:solidFill>
                <a:srgbClr val="1F2D29"/>
              </a:solidFill>
            </a:endParaRPr>
          </a:p>
          <a:p>
            <a:r>
              <a:rPr lang="en-US" sz="2800" dirty="0">
                <a:solidFill>
                  <a:srgbClr val="1F2D29"/>
                </a:solidFill>
              </a:rPr>
              <a:t>Under the New Covenant:  COMPLETE, full, final </a:t>
            </a:r>
            <a:r>
              <a:rPr lang="en-US" sz="2800" b="1" dirty="0">
                <a:solidFill>
                  <a:srgbClr val="1F2D29"/>
                </a:solidFill>
              </a:rPr>
              <a:t>satisfaction</a:t>
            </a:r>
            <a:r>
              <a:rPr lang="en-US" sz="2800" dirty="0">
                <a:solidFill>
                  <a:srgbClr val="1F2D29"/>
                </a:solidFill>
              </a:rPr>
              <a:t> through the shed blood of Christ</a:t>
            </a:r>
          </a:p>
          <a:p>
            <a:pPr lvl="1"/>
            <a:r>
              <a:rPr lang="en-US" sz="2800" dirty="0">
                <a:solidFill>
                  <a:srgbClr val="1F2D29"/>
                </a:solidFill>
              </a:rPr>
              <a:t>Rom 3:25</a:t>
            </a:r>
          </a:p>
          <a:p>
            <a:endParaRPr lang="en-US" sz="1400" dirty="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746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0">
            <a:extLst>
              <a:ext uri="{FF2B5EF4-FFF2-40B4-BE49-F238E27FC236}">
                <a16:creationId xmlns:a16="http://schemas.microsoft.com/office/drawing/2014/main" id="{2601900C-265D-4146-A578-477541E3D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4" name="Picture 32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845" y="2105202"/>
            <a:ext cx="7020154" cy="4752798"/>
          </a:xfrm>
          <a:prstGeom prst="rect">
            <a:avLst/>
          </a:prstGeom>
          <a:noFill/>
        </p:spPr>
      </p:pic>
      <p:sp>
        <p:nvSpPr>
          <p:cNvPr id="46" name="Freeform: Shape 34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029111" y="-262376"/>
            <a:ext cx="5838229" cy="839155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7" name="Picture 36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" y="0"/>
            <a:ext cx="9142400" cy="6858000"/>
          </a:xfrm>
          <a:prstGeom prst="rect">
            <a:avLst/>
          </a:prstGeom>
        </p:spPr>
      </p:pic>
      <p:sp>
        <p:nvSpPr>
          <p:cNvPr id="48" name="Rectangle 38">
            <a:extLst>
              <a:ext uri="{FF2B5EF4-FFF2-40B4-BE49-F238E27FC236}">
                <a16:creationId xmlns:a16="http://schemas.microsoft.com/office/drawing/2014/main" id="{41F8C064-2DC5-4758-B49C-76BFF6405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1"/>
          </a:xfrm>
          <a:prstGeom prst="rect">
            <a:avLst/>
          </a:prstGeom>
          <a:solidFill>
            <a:schemeClr val="tx2">
              <a:lumMod val="1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156" y="0"/>
            <a:ext cx="590693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5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19931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60675" y="421698"/>
            <a:ext cx="725361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3E740F-15E9-4557-AAE3-6F5D7BE52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675" y="808056"/>
            <a:ext cx="6285929" cy="1077229"/>
          </a:xfrm>
        </p:spPr>
        <p:txBody>
          <a:bodyPr>
            <a:normAutofit/>
          </a:bodyPr>
          <a:lstStyle/>
          <a:p>
            <a:pPr algn="l"/>
            <a:r>
              <a:rPr lang="en-US" sz="4200"/>
              <a:t>CONCLUSION</a:t>
            </a:r>
            <a:endParaRPr lang="en-US" sz="4200" dirty="0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1765598-C7E7-4C25-A40C-DE372C99D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478" y="2052116"/>
            <a:ext cx="6333525" cy="3997828"/>
          </a:xfrm>
        </p:spPr>
        <p:txBody>
          <a:bodyPr anchor="t">
            <a:normAutofit/>
          </a:bodyPr>
          <a:lstStyle/>
          <a:p>
            <a:r>
              <a:rPr lang="en-US" sz="2400" dirty="0"/>
              <a:t>No one is to asked or plead for God to be satisfied with respect to our sins.  God is completely satisfied because of His Son’s work on the cross.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Only BELIEVE the gospel</a:t>
            </a:r>
          </a:p>
        </p:txBody>
      </p:sp>
    </p:spTree>
    <p:extLst>
      <p:ext uri="{BB962C8B-B14F-4D97-AF65-F5344CB8AC3E}">
        <p14:creationId xmlns:p14="http://schemas.microsoft.com/office/powerpoint/2010/main" val="1992259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350</Words>
  <Application>Microsoft Office PowerPoint</Application>
  <PresentationFormat>On-screen Show (4:3)</PresentationFormat>
  <Paragraphs>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MS Shell Dlg 2</vt:lpstr>
      <vt:lpstr>Times New Roman</vt:lpstr>
      <vt:lpstr>Wingdings</vt:lpstr>
      <vt:lpstr>Wingdings 3</vt:lpstr>
      <vt:lpstr>Madison</vt:lpstr>
      <vt:lpstr>Does Salvation Result from Faith in the Gospel, Plus Asking God to Save Us?</vt:lpstr>
      <vt:lpstr>INTRODUCTION</vt:lpstr>
      <vt:lpstr>INTRODUCTION</vt:lpstr>
      <vt:lpstr>INTRODUCTION</vt:lpstr>
      <vt:lpstr>Appeal for Mercy or Satisfaction Cannot Satisfy Good’s Outrage of Holiness Because of Sin</vt:lpstr>
      <vt:lpstr>Appeal for Mercy or Satisfaction Cannot Satisfy Good’s Outrage of Holiness Because of Sin</vt:lpstr>
      <vt:lpstr>Appeal for Mercy or Satisfaction Cannot Satisfy Good’s Outrage of Holiness Because of Sin</vt:lpstr>
      <vt:lpstr>Provision of God’s Propitiation (Satisfaction) Concerning our Sins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Baptist Church</dc:title>
  <dc:creator>dee konrad</dc:creator>
  <cp:lastModifiedBy>dee konrad</cp:lastModifiedBy>
  <cp:revision>3</cp:revision>
  <dcterms:created xsi:type="dcterms:W3CDTF">2019-03-03T17:43:20Z</dcterms:created>
  <dcterms:modified xsi:type="dcterms:W3CDTF">2019-03-16T20:52:22Z</dcterms:modified>
</cp:coreProperties>
</file>