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8" r:id="rId1"/>
  </p:sldMasterIdLst>
  <p:notesMasterIdLst>
    <p:notesMasterId r:id="rId11"/>
  </p:notesMasterIdLst>
  <p:handoutMasterIdLst>
    <p:handoutMasterId r:id="rId12"/>
  </p:handoutMasterIdLst>
  <p:sldIdLst>
    <p:sldId id="402" r:id="rId2"/>
    <p:sldId id="403" r:id="rId3"/>
    <p:sldId id="404" r:id="rId4"/>
    <p:sldId id="443" r:id="rId5"/>
    <p:sldId id="406" r:id="rId6"/>
    <p:sldId id="459" r:id="rId7"/>
    <p:sldId id="460" r:id="rId8"/>
    <p:sldId id="461" r:id="rId9"/>
    <p:sldId id="41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00B2"/>
    <a:srgbClr val="7102C4"/>
    <a:srgbClr val="FFFF00"/>
    <a:srgbClr val="000000"/>
    <a:srgbClr val="FFFFFF"/>
    <a:srgbClr val="0220FC"/>
    <a:srgbClr val="660033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95" autoAdjust="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31BEB8E-44AD-4B47-AD2B-7DB0A36B30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2482021-0211-47A5-8E6C-48BE2C5F5A3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E19CA08-AA1E-4CF0-B911-5886E770076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FDA401C-8F88-40F4-8C45-70D5805F3D2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4AB1A2EC-83C7-430D-BA3F-24010F7162E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7813A54-3DD8-437D-A483-996C6766925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C3B5F54-8F03-43E6-A38D-BA7DA605F3A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96BA283-1A7D-4814-BF30-8C71868A5FF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F76C52AA-85DC-4DCF-AE1C-99B4FEE8ED4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87B06BEC-F296-4161-98C4-6B1FFCAF6DA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0E0DF591-C07B-4F25-AF5F-5B805F88E3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FA813D20-10A9-49DA-8A1D-01CDE3936B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589882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6906359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8856" y="3428999"/>
            <a:ext cx="4138550" cy="2268559"/>
          </a:xfrm>
        </p:spPr>
        <p:txBody>
          <a:bodyPr anchor="t">
            <a:normAutofit/>
          </a:bodyPr>
          <a:lstStyle>
            <a:lvl1pPr algn="r"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1292" y="2268787"/>
            <a:ext cx="3966114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A3EE47E6-390D-49AF-BF39-F22FA9BA29D7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641440" y="3262168"/>
            <a:ext cx="3117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2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871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TextBox 1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857" y="808057"/>
            <a:ext cx="5885350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20792" y="2049878"/>
            <a:ext cx="5723414" cy="400006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17D5-EB93-48F6-80D4-CC2B9682DE6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538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TextBox 22"/>
          <p:cNvSpPr txBox="1"/>
          <p:nvPr/>
        </p:nvSpPr>
        <p:spPr>
          <a:xfrm rot="5400000">
            <a:off x="7688343" y="480678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9317" y="805818"/>
            <a:ext cx="99488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4598" y="970410"/>
            <a:ext cx="4715441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8796-0D2C-448A-B9BB-26171F16A9D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498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8F1E-5BED-48D1-8F25-3DCE9EEE1CD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603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405" y="3199028"/>
            <a:ext cx="5967420" cy="1372971"/>
          </a:xfrm>
        </p:spPr>
        <p:txBody>
          <a:bodyPr anchor="t">
            <a:normAutofit/>
          </a:bodyPr>
          <a:lstStyle>
            <a:lvl1pPr algn="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131" y="2272143"/>
            <a:ext cx="5803294" cy="926885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EFD1D-CB06-4A58-BD02-B25ED8A69467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1644924" y="3023993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84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426" y="805818"/>
            <a:ext cx="5882780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5406" y="2056800"/>
            <a:ext cx="2855547" cy="3993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679" y="2056800"/>
            <a:ext cx="2859527" cy="3993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D9261-1FB6-435B-A8C1-9735DC6BA72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TextBox 18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142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TextBox 23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589" y="805818"/>
            <a:ext cx="5880617" cy="10770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3589" y="2054563"/>
            <a:ext cx="2857364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62510" y="2851330"/>
            <a:ext cx="2858443" cy="31986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679" y="2054563"/>
            <a:ext cx="285952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84680" y="2851330"/>
            <a:ext cx="2859526" cy="31986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D50F-8F18-4546-A812-2DA76EC5B1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302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TextBox 15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421B-52F2-48BF-8F79-ED6BC594FDB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870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8241-9655-4CD4-AC72-976E02823EB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62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TextBox 21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83" y="1296618"/>
            <a:ext cx="2120703" cy="1889075"/>
          </a:xfrm>
        </p:spPr>
        <p:txBody>
          <a:bodyPr anchor="b">
            <a:normAutofit/>
          </a:bodyPr>
          <a:lstStyle>
            <a:lvl1pPr algn="l"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8538" y="805818"/>
            <a:ext cx="375566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2" y="3186155"/>
            <a:ext cx="2120703" cy="2386397"/>
          </a:xfrm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3608-8A84-4675-BFE3-E509824711D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965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82987" y="3229"/>
            <a:ext cx="3727769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671" y="1296618"/>
            <a:ext cx="2603212" cy="188630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4" y="3182928"/>
            <a:ext cx="2603794" cy="2386394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2B02-98CE-48DC-92C8-CA3B0F26949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5189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060" y="2912532"/>
            <a:ext cx="7772939" cy="394546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8"/>
          <a:stretch/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61317" y="808057"/>
            <a:ext cx="587801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6236" y="2049878"/>
            <a:ext cx="5713092" cy="40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28294" y="5272451"/>
            <a:ext cx="2662729" cy="179188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58177" y="3658900"/>
            <a:ext cx="5885352" cy="183663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136" y="164594"/>
            <a:ext cx="638312" cy="322850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89007-A690-4F06-B34E-89A1FCA6CB5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3742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28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58366" indent="-258366" algn="l" defTabSz="685800" rtl="0" eaLnBrk="1" latinLnBrk="0" hangingPunct="1">
        <a:lnSpc>
          <a:spcPct val="120000"/>
        </a:lnSpc>
        <a:spcBef>
          <a:spcPts val="750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965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441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823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6299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975104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4028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670048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01752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18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029111" y="-262376"/>
            <a:ext cx="5838229" cy="839155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" y="0"/>
            <a:ext cx="9142400" cy="685800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156" y="0"/>
            <a:ext cx="590693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0675" y="421698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D6F135-B2DA-40A6-B614-3945535EB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675" y="808056"/>
            <a:ext cx="7907125" cy="1671708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Overcoming Our Enemies</a:t>
            </a:r>
            <a:br>
              <a:rPr lang="en-US" sz="3200" b="1" dirty="0"/>
            </a:br>
            <a:r>
              <a:rPr lang="en-US" sz="3200" b="1" dirty="0">
                <a:solidFill>
                  <a:schemeClr val="bg1"/>
                </a:solidFill>
              </a:rPr>
              <a:t>The Need and Provision for Help in Present-Tense Salvation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B470-BA1E-4790-B240-8A08EBE4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036" y="3962400"/>
            <a:ext cx="6542807" cy="208754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Script MT Bold" panose="03040602040607080904" pitchFamily="66" charset="0"/>
              </a:rPr>
              <a:t>Scripture Reading:       </a:t>
            </a:r>
            <a:r>
              <a:rPr lang="en-US" sz="2800" b="1" dirty="0"/>
              <a:t>I Peter 2:11-25</a:t>
            </a:r>
          </a:p>
          <a:p>
            <a:pPr marL="0" indent="0">
              <a:buNone/>
            </a:pPr>
            <a:r>
              <a:rPr lang="en-US" sz="1600" dirty="0"/>
              <a:t>			     	   	</a:t>
            </a:r>
          </a:p>
        </p:txBody>
      </p:sp>
    </p:spTree>
    <p:extLst>
      <p:ext uri="{BB962C8B-B14F-4D97-AF65-F5344CB8AC3E}">
        <p14:creationId xmlns:p14="http://schemas.microsoft.com/office/powerpoint/2010/main" val="494062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6" y="-5487"/>
            <a:ext cx="9142401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9932" y="0"/>
            <a:ext cx="5902158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8470" y="764389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DDE069-7B3D-4CE2-B9A1-08B38B7D2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856" y="808056"/>
            <a:ext cx="5968748" cy="1530542"/>
          </a:xfrm>
        </p:spPr>
        <p:txBody>
          <a:bodyPr>
            <a:normAutofit/>
          </a:bodyPr>
          <a:lstStyle/>
          <a:p>
            <a:pPr algn="l"/>
            <a:r>
              <a:rPr lang="en-US" sz="4200" b="1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001BC-2265-401F-B001-CAA51F165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2155" y="2662280"/>
            <a:ext cx="6155449" cy="338766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Saved to serve</a:t>
            </a:r>
          </a:p>
          <a:p>
            <a:pPr lvl="1"/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Faith alone for initial salvation which then </a:t>
            </a:r>
            <a:r>
              <a:rPr lang="en-US" sz="3200" b="1" u="sng" dirty="0">
                <a:solidFill>
                  <a:schemeClr val="accent1">
                    <a:lumMod val="75000"/>
                  </a:schemeClr>
                </a:solidFill>
              </a:rPr>
              <a:t>results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 in good works</a:t>
            </a:r>
          </a:p>
          <a:p>
            <a:pPr lvl="1"/>
            <a:endParaRPr lang="en-US" dirty="0"/>
          </a:p>
          <a:p>
            <a:pPr marL="3429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657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6" y="-5487"/>
            <a:ext cx="9142401" cy="685800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9932" y="0"/>
            <a:ext cx="5902158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8470" y="764389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DDE069-7B3D-4CE2-B9A1-08B38B7D2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922" y="215791"/>
            <a:ext cx="5968748" cy="1530542"/>
          </a:xfrm>
        </p:spPr>
        <p:txBody>
          <a:bodyPr>
            <a:normAutofit/>
          </a:bodyPr>
          <a:lstStyle/>
          <a:p>
            <a:pPr algn="l"/>
            <a:r>
              <a:rPr lang="en-US" sz="4200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001BC-2265-401F-B001-CAA51F165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30" y="1143000"/>
            <a:ext cx="8805069" cy="5709513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3200" b="1" dirty="0"/>
              <a:t>Our purpose after initial salvation is to</a:t>
            </a:r>
          </a:p>
          <a:p>
            <a:pPr lvl="1">
              <a:lnSpc>
                <a:spcPct val="11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Grow in grace</a:t>
            </a:r>
          </a:p>
          <a:p>
            <a:pPr lvl="2">
              <a:lnSpc>
                <a:spcPct val="110000"/>
              </a:lnSpc>
            </a:pPr>
            <a:r>
              <a:rPr lang="en-US" sz="2400" b="1" dirty="0"/>
              <a:t>II Pet 3:18   “…grow in grace, and the experiential knowledge of Jesus Christ..”</a:t>
            </a:r>
          </a:p>
          <a:p>
            <a:pPr marL="685800" lvl="2" indent="0">
              <a:lnSpc>
                <a:spcPct val="110000"/>
              </a:lnSpc>
              <a:buNone/>
            </a:pPr>
            <a:endParaRPr lang="en-US" sz="2400" b="1" dirty="0"/>
          </a:p>
          <a:p>
            <a:pPr lvl="1">
              <a:lnSpc>
                <a:spcPct val="11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Live pleasing to God</a:t>
            </a:r>
          </a:p>
          <a:p>
            <a:pPr lvl="2">
              <a:lnSpc>
                <a:spcPct val="110000"/>
              </a:lnSpc>
            </a:pPr>
            <a:r>
              <a:rPr lang="en-US" sz="2400" b="1" dirty="0"/>
              <a:t>Rom 12:2   “… be transformed by the renewing of your mind…”</a:t>
            </a:r>
          </a:p>
          <a:p>
            <a:pPr lvl="2">
              <a:lnSpc>
                <a:spcPct val="110000"/>
              </a:lnSpc>
            </a:pPr>
            <a:endParaRPr lang="en-US" sz="2400" b="1" dirty="0"/>
          </a:p>
          <a:p>
            <a:pPr lvl="1">
              <a:lnSpc>
                <a:spcPct val="11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Use Eternal Life (God’s quality of Life)</a:t>
            </a:r>
          </a:p>
          <a:p>
            <a:pPr lvl="2">
              <a:lnSpc>
                <a:spcPct val="110000"/>
              </a:lnSpc>
            </a:pPr>
            <a:r>
              <a:rPr lang="en-US" sz="2400" b="1" dirty="0"/>
              <a:t>Eph 5:18  “…be filled (by means of) the Spirit…”</a:t>
            </a:r>
          </a:p>
          <a:p>
            <a:pPr lvl="2">
              <a:lnSpc>
                <a:spcPct val="110000"/>
              </a:lnSpc>
            </a:pPr>
            <a:r>
              <a:rPr lang="en-US" sz="2400" b="1" dirty="0"/>
              <a:t>Eph 2:10  “…created in Christ Jesus for good works…”</a:t>
            </a:r>
          </a:p>
          <a:p>
            <a:pPr marL="342900" lvl="1" indent="0">
              <a:lnSpc>
                <a:spcPct val="110000"/>
              </a:lnSpc>
              <a:buNone/>
            </a:pP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71059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6" y="-5487"/>
            <a:ext cx="9142401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9932" y="0"/>
            <a:ext cx="5902158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8470" y="764389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DDE069-7B3D-4CE2-B9A1-08B38B7D2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856" y="808056"/>
            <a:ext cx="5968748" cy="1530542"/>
          </a:xfrm>
        </p:spPr>
        <p:txBody>
          <a:bodyPr>
            <a:normAutofit/>
          </a:bodyPr>
          <a:lstStyle/>
          <a:p>
            <a:pPr algn="l"/>
            <a:r>
              <a:rPr lang="en-US" sz="4200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001BC-2265-401F-B001-CAA51F165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338598"/>
            <a:ext cx="7696200" cy="4062202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/>
              <a:t>The problem in fulfilling God’s purpose is the interference of three ‘old friends’: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	* My sin nature</a:t>
            </a:r>
            <a:endParaRPr lang="en-US" sz="32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	* Satan</a:t>
            </a:r>
            <a:endParaRPr lang="en-US" sz="32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	* The world system	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endParaRPr lang="en-US" dirty="0"/>
          </a:p>
          <a:p>
            <a:pPr marL="3429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297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27581" y="985292"/>
            <a:ext cx="100898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" y="0"/>
            <a:ext cx="91424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8E9FF7-0DD9-4F6C-9CB3-5B4E3642B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1" y="368517"/>
            <a:ext cx="6553200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b="1" dirty="0">
                <a:solidFill>
                  <a:srgbClr val="1F2D29"/>
                </a:solidFill>
              </a:rPr>
              <a:t>Help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352F3-CD94-425A-8804-56E350985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286000"/>
            <a:ext cx="8075601" cy="4572000"/>
          </a:xfrm>
        </p:spPr>
        <p:txBody>
          <a:bodyPr anchor="t"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My sin nature</a:t>
            </a:r>
          </a:p>
          <a:p>
            <a:pPr lvl="1"/>
            <a:r>
              <a:rPr lang="en-US" sz="2800" b="1" dirty="0">
                <a:solidFill>
                  <a:srgbClr val="1F2D29"/>
                </a:solidFill>
              </a:rPr>
              <a:t>Before initial salvation:</a:t>
            </a:r>
          </a:p>
          <a:p>
            <a:pPr lvl="2"/>
            <a:r>
              <a:rPr lang="en-US" sz="2600" b="1" dirty="0">
                <a:solidFill>
                  <a:srgbClr val="1F2D29"/>
                </a:solidFill>
              </a:rPr>
              <a:t>I Cor 6:9-11</a:t>
            </a:r>
          </a:p>
          <a:p>
            <a:pPr lvl="2"/>
            <a:r>
              <a:rPr lang="en-US" sz="2600" b="1" dirty="0">
                <a:solidFill>
                  <a:srgbClr val="1F2D29"/>
                </a:solidFill>
              </a:rPr>
              <a:t>I Peter 4:1-4</a:t>
            </a:r>
            <a:endParaRPr lang="en-US" sz="2600" dirty="0">
              <a:solidFill>
                <a:srgbClr val="1F2D29"/>
              </a:solidFill>
            </a:endParaRPr>
          </a:p>
          <a:p>
            <a:pPr lvl="1"/>
            <a:r>
              <a:rPr lang="en-US" sz="2800" b="1" dirty="0">
                <a:solidFill>
                  <a:srgbClr val="1F2D29"/>
                </a:solidFill>
              </a:rPr>
              <a:t>After initial salvation:</a:t>
            </a:r>
          </a:p>
          <a:p>
            <a:pPr lvl="2"/>
            <a:r>
              <a:rPr lang="en-US" sz="2600" b="1" dirty="0">
                <a:solidFill>
                  <a:srgbClr val="1F2D29"/>
                </a:solidFill>
              </a:rPr>
              <a:t>Eph 4:17-20</a:t>
            </a:r>
          </a:p>
          <a:p>
            <a:pPr lvl="2"/>
            <a:r>
              <a:rPr lang="en-US" sz="2600" b="1" dirty="0">
                <a:solidFill>
                  <a:srgbClr val="1F2D29"/>
                </a:solidFill>
              </a:rPr>
              <a:t>Gal 5:17</a:t>
            </a:r>
            <a:endParaRPr lang="en-US" sz="2600" dirty="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800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27581" y="985292"/>
            <a:ext cx="100898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" y="0"/>
            <a:ext cx="91424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8E9FF7-0DD9-4F6C-9CB3-5B4E3642B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1" y="368517"/>
            <a:ext cx="6553200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b="1" dirty="0">
                <a:solidFill>
                  <a:srgbClr val="1F2D29"/>
                </a:solidFill>
              </a:rPr>
              <a:t>Help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352F3-CD94-425A-8804-56E350985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286000"/>
            <a:ext cx="8075601" cy="4572000"/>
          </a:xfrm>
        </p:spPr>
        <p:txBody>
          <a:bodyPr anchor="t"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Satan</a:t>
            </a:r>
          </a:p>
          <a:p>
            <a:pPr lvl="1"/>
            <a:r>
              <a:rPr lang="en-US" sz="2800" b="1" dirty="0">
                <a:solidFill>
                  <a:srgbClr val="1F2D29"/>
                </a:solidFill>
              </a:rPr>
              <a:t>Before initial salvation:</a:t>
            </a:r>
          </a:p>
          <a:p>
            <a:pPr lvl="2"/>
            <a:r>
              <a:rPr lang="en-US" sz="2600" b="1" dirty="0">
                <a:solidFill>
                  <a:srgbClr val="1F2D29"/>
                </a:solidFill>
              </a:rPr>
              <a:t>John 8:44</a:t>
            </a:r>
          </a:p>
          <a:p>
            <a:pPr lvl="2"/>
            <a:r>
              <a:rPr lang="en-US" sz="2600" b="1" dirty="0">
                <a:solidFill>
                  <a:srgbClr val="1F2D29"/>
                </a:solidFill>
              </a:rPr>
              <a:t>I John 3:8-10</a:t>
            </a:r>
            <a:endParaRPr lang="en-US" sz="2600" dirty="0">
              <a:solidFill>
                <a:srgbClr val="1F2D29"/>
              </a:solidFill>
            </a:endParaRPr>
          </a:p>
          <a:p>
            <a:pPr lvl="1"/>
            <a:r>
              <a:rPr lang="en-US" sz="2800" b="1" dirty="0">
                <a:solidFill>
                  <a:srgbClr val="1F2D29"/>
                </a:solidFill>
              </a:rPr>
              <a:t>After initial salvation:</a:t>
            </a:r>
          </a:p>
          <a:p>
            <a:pPr lvl="2"/>
            <a:r>
              <a:rPr lang="en-US" sz="2600" b="1" dirty="0">
                <a:solidFill>
                  <a:srgbClr val="1F2D29"/>
                </a:solidFill>
              </a:rPr>
              <a:t>Acts 26:16-18</a:t>
            </a:r>
          </a:p>
          <a:p>
            <a:pPr lvl="2"/>
            <a:r>
              <a:rPr lang="en-US" sz="2600" b="1" dirty="0">
                <a:solidFill>
                  <a:srgbClr val="1F2D29"/>
                </a:solidFill>
              </a:rPr>
              <a:t>I Peter 5:8</a:t>
            </a:r>
            <a:endParaRPr lang="en-US" sz="2600" dirty="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5383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27581" y="985292"/>
            <a:ext cx="100898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" y="0"/>
            <a:ext cx="91424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8E9FF7-0DD9-4F6C-9CB3-5B4E3642B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1" y="368517"/>
            <a:ext cx="6553200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b="1" dirty="0">
                <a:solidFill>
                  <a:srgbClr val="1F2D29"/>
                </a:solidFill>
              </a:rPr>
              <a:t>Help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352F3-CD94-425A-8804-56E350985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286000"/>
            <a:ext cx="8075601" cy="4572000"/>
          </a:xfrm>
        </p:spPr>
        <p:txBody>
          <a:bodyPr anchor="t"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The World System</a:t>
            </a:r>
          </a:p>
          <a:p>
            <a:pPr lvl="1"/>
            <a:r>
              <a:rPr lang="en-US" sz="2800" b="1" dirty="0">
                <a:solidFill>
                  <a:srgbClr val="1F2D29"/>
                </a:solidFill>
              </a:rPr>
              <a:t>Before initial salvation:</a:t>
            </a:r>
          </a:p>
          <a:p>
            <a:pPr lvl="2"/>
            <a:r>
              <a:rPr lang="en-US" sz="2600" b="1" dirty="0">
                <a:solidFill>
                  <a:srgbClr val="1F2D29"/>
                </a:solidFill>
              </a:rPr>
              <a:t>John 8:23</a:t>
            </a:r>
          </a:p>
          <a:p>
            <a:pPr lvl="1"/>
            <a:r>
              <a:rPr lang="en-US" sz="2800" b="1" dirty="0">
                <a:solidFill>
                  <a:srgbClr val="1F2D29"/>
                </a:solidFill>
              </a:rPr>
              <a:t>After initial salvation:</a:t>
            </a:r>
          </a:p>
          <a:p>
            <a:pPr lvl="2"/>
            <a:r>
              <a:rPr lang="en-US" sz="2600" b="1" dirty="0">
                <a:solidFill>
                  <a:srgbClr val="1F2D29"/>
                </a:solidFill>
              </a:rPr>
              <a:t>John 15:19, 17:14-16</a:t>
            </a:r>
          </a:p>
          <a:p>
            <a:pPr lvl="2"/>
            <a:r>
              <a:rPr lang="en-US" sz="2600" b="1" dirty="0">
                <a:solidFill>
                  <a:srgbClr val="1F2D29"/>
                </a:solidFill>
              </a:rPr>
              <a:t>Gal 6:14</a:t>
            </a:r>
          </a:p>
          <a:p>
            <a:pPr lvl="2"/>
            <a:r>
              <a:rPr lang="en-US" sz="2600" b="1" dirty="0">
                <a:solidFill>
                  <a:srgbClr val="1F2D29"/>
                </a:solidFill>
              </a:rPr>
              <a:t>James 1:27, 4:4</a:t>
            </a:r>
            <a:endParaRPr lang="en-US" sz="2600" dirty="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0099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27581" y="985292"/>
            <a:ext cx="100898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" y="0"/>
            <a:ext cx="91424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8E9FF7-0DD9-4F6C-9CB3-5B4E3642B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1" y="368517"/>
            <a:ext cx="6553200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b="1">
                <a:solidFill>
                  <a:srgbClr val="1F2D29"/>
                </a:solidFill>
              </a:rPr>
              <a:t>Help Provided</a:t>
            </a:r>
            <a:endParaRPr lang="en-US" sz="4400" b="1" dirty="0">
              <a:solidFill>
                <a:srgbClr val="1F2D2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352F3-CD94-425A-8804-56E350985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286000"/>
            <a:ext cx="8075601" cy="4572000"/>
          </a:xfrm>
        </p:spPr>
        <p:txBody>
          <a:bodyPr anchor="t">
            <a:normAutofit fontScale="92500" lnSpcReduction="20000"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The “small cleansing”</a:t>
            </a:r>
          </a:p>
          <a:p>
            <a:pPr lvl="1"/>
            <a:r>
              <a:rPr lang="en-US" sz="2800" b="1" dirty="0"/>
              <a:t>John 13:6-10, I John 1:9</a:t>
            </a:r>
          </a:p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US" sz="3600" b="1" u="sng" dirty="0">
                <a:solidFill>
                  <a:schemeClr val="accent1">
                    <a:lumMod val="75000"/>
                  </a:schemeClr>
                </a:solidFill>
              </a:rPr>
              <a:t>prevention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 of daily defilement</a:t>
            </a:r>
          </a:p>
          <a:p>
            <a:pPr lvl="1"/>
            <a:r>
              <a:rPr lang="en-US" sz="2800" b="1" dirty="0">
                <a:solidFill>
                  <a:srgbClr val="1F2D29"/>
                </a:solidFill>
              </a:rPr>
              <a:t>Not left as orphans; Christ’s promised presence</a:t>
            </a:r>
          </a:p>
          <a:p>
            <a:pPr lvl="2"/>
            <a:r>
              <a:rPr lang="en-US" sz="2600" b="1" dirty="0">
                <a:solidFill>
                  <a:srgbClr val="1F2D29"/>
                </a:solidFill>
              </a:rPr>
              <a:t>John 14:17-18, 20</a:t>
            </a:r>
          </a:p>
          <a:p>
            <a:pPr lvl="1"/>
            <a:r>
              <a:rPr lang="en-US" sz="2800" b="1" dirty="0">
                <a:solidFill>
                  <a:srgbClr val="1F2D29"/>
                </a:solidFill>
              </a:rPr>
              <a:t>A promised Comforter, who will lead into all truth that will provide victory</a:t>
            </a:r>
          </a:p>
          <a:p>
            <a:pPr lvl="2"/>
            <a:r>
              <a:rPr lang="en-US" sz="2600" b="1" dirty="0">
                <a:solidFill>
                  <a:srgbClr val="1F2D29"/>
                </a:solidFill>
              </a:rPr>
              <a:t>John 14:16 , John 16:13</a:t>
            </a:r>
          </a:p>
        </p:txBody>
      </p:sp>
    </p:spTree>
    <p:extLst>
      <p:ext uri="{BB962C8B-B14F-4D97-AF65-F5344CB8AC3E}">
        <p14:creationId xmlns:p14="http://schemas.microsoft.com/office/powerpoint/2010/main" val="13771853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30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" name="Picture 32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sp>
        <p:nvSpPr>
          <p:cNvPr id="46" name="Freeform: Shape 34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029111" y="-262376"/>
            <a:ext cx="5838229" cy="839155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7" name="Picture 36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" y="0"/>
            <a:ext cx="9142400" cy="6858000"/>
          </a:xfrm>
          <a:prstGeom prst="rect">
            <a:avLst/>
          </a:prstGeom>
        </p:spPr>
      </p:pic>
      <p:sp>
        <p:nvSpPr>
          <p:cNvPr id="48" name="Rectangle 38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156" y="0"/>
            <a:ext cx="590693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0675" y="421698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3E740F-15E9-4557-AAE3-6F5D7BE52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1675" y="808056"/>
            <a:ext cx="6285929" cy="1077229"/>
          </a:xfrm>
        </p:spPr>
        <p:txBody>
          <a:bodyPr>
            <a:normAutofit/>
          </a:bodyPr>
          <a:lstStyle/>
          <a:p>
            <a:pPr algn="l"/>
            <a:r>
              <a:rPr lang="en-US" sz="4200" b="1" dirty="0"/>
              <a:t>CONCLUSION</a:t>
            </a: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F1765598-C7E7-4C25-A40C-DE372C99D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2116"/>
            <a:ext cx="8077199" cy="3997828"/>
          </a:xfrm>
        </p:spPr>
        <p:txBody>
          <a:bodyPr anchor="t">
            <a:normAutofit fontScale="92500" lnSpcReduction="10000"/>
          </a:bodyPr>
          <a:lstStyle/>
          <a:p>
            <a:r>
              <a:rPr lang="en-US" sz="3200" b="1" dirty="0"/>
              <a:t>Our </a:t>
            </a:r>
            <a:r>
              <a:rPr lang="en-US" sz="3200" b="1" u="sng" dirty="0"/>
              <a:t>former</a:t>
            </a:r>
            <a:r>
              <a:rPr lang="en-US" sz="3200" b="1" dirty="0"/>
              <a:t> characteristics, before we were believers, </a:t>
            </a:r>
            <a:r>
              <a:rPr lang="en-US" sz="2800" b="1" dirty="0"/>
              <a:t>is NOT who we are now         (</a:t>
            </a:r>
            <a:r>
              <a:rPr lang="en-US" sz="2800" b="1" dirty="0" err="1"/>
              <a:t>cf</a:t>
            </a:r>
            <a:r>
              <a:rPr lang="en-US" sz="2800" b="1" dirty="0"/>
              <a:t> I Cor 6:9-10)</a:t>
            </a:r>
          </a:p>
          <a:p>
            <a:pPr marL="0" indent="0">
              <a:buNone/>
            </a:pPr>
            <a:endParaRPr lang="en-US" sz="2800" b="1" dirty="0"/>
          </a:p>
          <a:p>
            <a:r>
              <a:rPr lang="en-US" sz="3200" b="1" dirty="0"/>
              <a:t>Our </a:t>
            </a:r>
            <a:r>
              <a:rPr lang="en-US" sz="3200" b="1" u="sng" dirty="0"/>
              <a:t>purpose</a:t>
            </a:r>
            <a:r>
              <a:rPr lang="en-US" sz="3200" b="1" dirty="0"/>
              <a:t>:  “…the Lord knows how to deliver the godly out of temptations…”     II Peter 2:9</a:t>
            </a:r>
          </a:p>
        </p:txBody>
      </p:sp>
    </p:spTree>
    <p:extLst>
      <p:ext uri="{BB962C8B-B14F-4D97-AF65-F5344CB8AC3E}">
        <p14:creationId xmlns:p14="http://schemas.microsoft.com/office/powerpoint/2010/main" val="19922594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275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MS Shell Dlg 2</vt:lpstr>
      <vt:lpstr>Script MT Bold</vt:lpstr>
      <vt:lpstr>Times New Roman</vt:lpstr>
      <vt:lpstr>Wingdings</vt:lpstr>
      <vt:lpstr>Wingdings 3</vt:lpstr>
      <vt:lpstr>Madison</vt:lpstr>
      <vt:lpstr>Overcoming Our Enemies The Need and Provision for Help in Present-Tense Salvation</vt:lpstr>
      <vt:lpstr>INTRODUCTION</vt:lpstr>
      <vt:lpstr>INTRODUCTION</vt:lpstr>
      <vt:lpstr>INTRODUCTION</vt:lpstr>
      <vt:lpstr>Help Needed</vt:lpstr>
      <vt:lpstr>Help Needed</vt:lpstr>
      <vt:lpstr>Help Needed</vt:lpstr>
      <vt:lpstr>Help Provided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Baptist Church</dc:title>
  <dc:creator>dee konrad</dc:creator>
  <cp:lastModifiedBy>dee konrad</cp:lastModifiedBy>
  <cp:revision>9</cp:revision>
  <dcterms:created xsi:type="dcterms:W3CDTF">2019-03-03T17:43:20Z</dcterms:created>
  <dcterms:modified xsi:type="dcterms:W3CDTF">2019-03-16T20:29:56Z</dcterms:modified>
</cp:coreProperties>
</file>