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6" r:id="rId1"/>
  </p:sldMasterIdLst>
  <p:notesMasterIdLst>
    <p:notesMasterId r:id="rId12"/>
  </p:notesMasterIdLst>
  <p:handoutMasterIdLst>
    <p:handoutMasterId r:id="rId13"/>
  </p:handoutMasterIdLst>
  <p:sldIdLst>
    <p:sldId id="402" r:id="rId2"/>
    <p:sldId id="403" r:id="rId3"/>
    <p:sldId id="481" r:id="rId4"/>
    <p:sldId id="404" r:id="rId5"/>
    <p:sldId id="475" r:id="rId6"/>
    <p:sldId id="476" r:id="rId7"/>
    <p:sldId id="478" r:id="rId8"/>
    <p:sldId id="479" r:id="rId9"/>
    <p:sldId id="480" r:id="rId10"/>
    <p:sldId id="41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CC0000"/>
    <a:srgbClr val="FF7C80"/>
    <a:srgbClr val="B200B2"/>
    <a:srgbClr val="7102C4"/>
    <a:srgbClr val="FFFF00"/>
    <a:srgbClr val="000000"/>
    <a:srgbClr val="FFFFFF"/>
    <a:srgbClr val="0220FC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95" autoAdjust="0"/>
  </p:normalViewPr>
  <p:slideViewPr>
    <p:cSldViewPr>
      <p:cViewPr varScale="1">
        <p:scale>
          <a:sx n="96" d="100"/>
          <a:sy n="96" d="100"/>
        </p:scale>
        <p:origin x="13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31BEB8E-44AD-4B47-AD2B-7DB0A36B30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2482021-0211-47A5-8E6C-48BE2C5F5A3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E19CA08-AA1E-4CF0-B911-5886E770076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FDA401C-8F88-40F4-8C45-70D5805F3D2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4AB1A2EC-83C7-430D-BA3F-24010F7162E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7813A54-3DD8-437D-A483-996C6766925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C3B5F54-8F03-43E6-A38D-BA7DA605F3A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96BA283-1A7D-4814-BF30-8C71868A5FF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F76C52AA-85DC-4DCF-AE1C-99B4FEE8ED4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87B06BEC-F296-4161-98C4-6B1FFCAF6DA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0E0DF591-C07B-4F25-AF5F-5B805F88E3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FA813D20-10A9-49DA-8A1D-01CDE3936B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813D20-10A9-49DA-8A1D-01CDE3936B2B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551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8F1E-5BED-48D1-8F25-3DCE9EEE1CD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240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EFFA68AD-959E-4607-9763-B5DA960C9D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18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18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029111" y="-262376"/>
            <a:ext cx="5838229" cy="839155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" y="0"/>
            <a:ext cx="9142400" cy="685800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156" y="0"/>
            <a:ext cx="590693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0675" y="421698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D6F135-B2DA-40A6-B614-3945535EB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651" y="808056"/>
            <a:ext cx="8316150" cy="216374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/>
              <a:t>Sin Defined and the Act of        Sin Explained</a:t>
            </a:r>
            <a:br>
              <a:rPr lang="en-US" sz="4400" b="1" dirty="0"/>
            </a:br>
            <a:r>
              <a:rPr lang="en-US" sz="4400" b="1" dirty="0"/>
              <a:t> </a:t>
            </a:r>
            <a:r>
              <a:rPr lang="en-US" sz="3600" b="1" dirty="0">
                <a:solidFill>
                  <a:schemeClr val="bg1"/>
                </a:solidFill>
              </a:rPr>
              <a:t>What is Sin and How Does it Happen?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B470-BA1E-4790-B240-8A08EBE4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156" y="3962400"/>
            <a:ext cx="8391550" cy="208754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4000" b="1" dirty="0">
                <a:latin typeface="Script MT Bold" panose="03040602040607080904" pitchFamily="66" charset="0"/>
              </a:rPr>
              <a:t>Scripture Reading:       </a:t>
            </a:r>
            <a:r>
              <a:rPr lang="en-US" sz="3600" b="1" dirty="0"/>
              <a:t>James 1:1-14</a:t>
            </a:r>
          </a:p>
          <a:p>
            <a:pPr marL="0" indent="0">
              <a:buNone/>
            </a:pPr>
            <a:r>
              <a:rPr lang="en-US" sz="1600" dirty="0"/>
              <a:t>			     	   	</a:t>
            </a:r>
          </a:p>
        </p:txBody>
      </p:sp>
    </p:spTree>
    <p:extLst>
      <p:ext uri="{BB962C8B-B14F-4D97-AF65-F5344CB8AC3E}">
        <p14:creationId xmlns:p14="http://schemas.microsoft.com/office/powerpoint/2010/main" val="1925870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30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" name="Picture 32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sp>
        <p:nvSpPr>
          <p:cNvPr id="46" name="Freeform: Shape 34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029111" y="-262376"/>
            <a:ext cx="5838229" cy="839155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7" name="Picture 36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" y="0"/>
            <a:ext cx="9142400" cy="6858000"/>
          </a:xfrm>
          <a:prstGeom prst="rect">
            <a:avLst/>
          </a:prstGeom>
        </p:spPr>
      </p:pic>
      <p:sp>
        <p:nvSpPr>
          <p:cNvPr id="48" name="Rectangle 38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156" y="0"/>
            <a:ext cx="590693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0675" y="421698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3E740F-15E9-4557-AAE3-6F5D7BE52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1675" y="808056"/>
            <a:ext cx="6285929" cy="1077229"/>
          </a:xfrm>
        </p:spPr>
        <p:txBody>
          <a:bodyPr>
            <a:normAutofit/>
          </a:bodyPr>
          <a:lstStyle/>
          <a:p>
            <a:r>
              <a:rPr lang="en-US" sz="4200" b="1" dirty="0"/>
              <a:t>CONCLUSION</a:t>
            </a: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F1765598-C7E7-4C25-A40C-DE372C99D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2116"/>
            <a:ext cx="8077199" cy="3997828"/>
          </a:xfrm>
        </p:spPr>
        <p:txBody>
          <a:bodyPr anchor="t">
            <a:normAutofit/>
          </a:bodyPr>
          <a:lstStyle/>
          <a:p>
            <a:r>
              <a:rPr lang="en-US" sz="3200" b="1" dirty="0"/>
              <a:t>God’s purpose for allowing our three enemies to attack NT believers:</a:t>
            </a:r>
          </a:p>
          <a:p>
            <a:pPr lvl="1"/>
            <a:r>
              <a:rPr lang="en-US" sz="2600" b="1" dirty="0"/>
              <a:t>James 1:2-4</a:t>
            </a:r>
          </a:p>
          <a:p>
            <a:pPr lvl="1"/>
            <a:r>
              <a:rPr lang="en-US" sz="2600" b="1" dirty="0"/>
              <a:t>Spiritual growth and maturing</a:t>
            </a:r>
          </a:p>
          <a:p>
            <a:pPr marL="0" indent="0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138606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27581" y="985292"/>
            <a:ext cx="100898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" y="0"/>
            <a:ext cx="91424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DDE069-7B3D-4CE2-B9A1-08B38B7D2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570" y="349888"/>
            <a:ext cx="5968748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3800" b="1" dirty="0">
                <a:solidFill>
                  <a:srgbClr val="1F2D29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001BC-2265-401F-B001-CAA51F165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0611"/>
            <a:ext cx="8077201" cy="4298789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1F2D29"/>
                </a:solidFill>
              </a:rPr>
              <a:t>After initial salvation (by faith in the gospel of I Cor 15:3-4) the new believer’s purpose for the remainder of his/her earthly life will include:</a:t>
            </a:r>
          </a:p>
          <a:p>
            <a:pPr marL="0" indent="0">
              <a:buNone/>
            </a:pPr>
            <a:endParaRPr lang="en-US" sz="2000" b="1" dirty="0">
              <a:solidFill>
                <a:srgbClr val="1F2D29"/>
              </a:solidFill>
            </a:endParaRPr>
          </a:p>
          <a:p>
            <a:pPr lvl="1"/>
            <a:r>
              <a:rPr lang="en-US" sz="3000" b="1" dirty="0">
                <a:solidFill>
                  <a:srgbClr val="92D050"/>
                </a:solidFill>
              </a:rPr>
              <a:t>Walking by faith</a:t>
            </a:r>
          </a:p>
          <a:p>
            <a:pPr lvl="2"/>
            <a:r>
              <a:rPr lang="en-US" sz="3000" b="1" dirty="0">
                <a:solidFill>
                  <a:srgbClr val="1F2D29"/>
                </a:solidFill>
              </a:rPr>
              <a:t>II Cor 5:7</a:t>
            </a:r>
          </a:p>
          <a:p>
            <a:pPr marL="685800" lvl="2" indent="0">
              <a:buNone/>
            </a:pPr>
            <a:endParaRPr lang="en-US" sz="3000" b="1" dirty="0">
              <a:solidFill>
                <a:srgbClr val="1F2D29"/>
              </a:solidFill>
            </a:endParaRPr>
          </a:p>
          <a:p>
            <a:pPr lvl="1"/>
            <a:r>
              <a:rPr lang="en-US" sz="3000" b="1" dirty="0">
                <a:solidFill>
                  <a:srgbClr val="92D050"/>
                </a:solidFill>
              </a:rPr>
              <a:t>Growing in grace</a:t>
            </a:r>
          </a:p>
          <a:p>
            <a:pPr lvl="2"/>
            <a:r>
              <a:rPr lang="en-US" sz="3000" b="1" dirty="0">
                <a:solidFill>
                  <a:srgbClr val="1F2D29"/>
                </a:solidFill>
              </a:rPr>
              <a:t>II Pet 3:18</a:t>
            </a:r>
          </a:p>
          <a:p>
            <a:pPr marL="342900" lvl="1" indent="0">
              <a:buNone/>
            </a:pPr>
            <a:endParaRPr lang="en-US" sz="1400" dirty="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671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27581" y="985292"/>
            <a:ext cx="100898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" y="0"/>
            <a:ext cx="91424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DDE069-7B3D-4CE2-B9A1-08B38B7D2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6162" y="488373"/>
            <a:ext cx="5968748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3800" b="1" dirty="0">
                <a:solidFill>
                  <a:srgbClr val="1F2D29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001BC-2265-401F-B001-CAA51F165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931" y="2330611"/>
            <a:ext cx="8573269" cy="4216396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1F2D29"/>
                </a:solidFill>
              </a:rPr>
              <a:t>After initial salvation </a:t>
            </a:r>
            <a:r>
              <a:rPr lang="en-US" sz="2700" b="1" dirty="0">
                <a:solidFill>
                  <a:srgbClr val="1F2D29"/>
                </a:solidFill>
              </a:rPr>
              <a:t>(by faith in the gospel of I Cor 15:3-4) </a:t>
            </a:r>
            <a:r>
              <a:rPr lang="en-US" sz="2800" b="1" dirty="0">
                <a:solidFill>
                  <a:srgbClr val="1F2D29"/>
                </a:solidFill>
              </a:rPr>
              <a:t>the new believer’s purpose for the remainder of his/her earthly life will include:</a:t>
            </a:r>
          </a:p>
          <a:p>
            <a:pPr marL="0" indent="0">
              <a:buNone/>
            </a:pPr>
            <a:endParaRPr lang="en-US" sz="2400" b="1" dirty="0">
              <a:solidFill>
                <a:srgbClr val="1F2D29"/>
              </a:solidFill>
            </a:endParaRPr>
          </a:p>
          <a:p>
            <a:pPr lvl="1"/>
            <a:r>
              <a:rPr lang="en-US" sz="2400" b="1" dirty="0">
                <a:solidFill>
                  <a:srgbClr val="92D050"/>
                </a:solidFill>
              </a:rPr>
              <a:t>Walking in the good works planned by the Father for each believer</a:t>
            </a:r>
          </a:p>
          <a:p>
            <a:pPr lvl="2"/>
            <a:r>
              <a:rPr lang="en-US" sz="2400" b="1" dirty="0">
                <a:solidFill>
                  <a:srgbClr val="1F2D29"/>
                </a:solidFill>
              </a:rPr>
              <a:t>Eph 2: 10</a:t>
            </a:r>
          </a:p>
          <a:p>
            <a:pPr lvl="2"/>
            <a:endParaRPr lang="en-US" sz="2400" b="1" dirty="0">
              <a:solidFill>
                <a:srgbClr val="1F2D29"/>
              </a:solidFill>
            </a:endParaRPr>
          </a:p>
          <a:p>
            <a:pPr lvl="1"/>
            <a:r>
              <a:rPr lang="en-US" sz="2400" b="1" dirty="0">
                <a:solidFill>
                  <a:srgbClr val="92D050"/>
                </a:solidFill>
              </a:rPr>
              <a:t>To walk as children of Light (I Jn 1:4)</a:t>
            </a:r>
          </a:p>
          <a:p>
            <a:pPr lvl="2"/>
            <a:r>
              <a:rPr lang="en-US" sz="2400" b="1" dirty="0">
                <a:solidFill>
                  <a:srgbClr val="1F2D29"/>
                </a:solidFill>
              </a:rPr>
              <a:t>Eph 5:8; also </a:t>
            </a:r>
            <a:r>
              <a:rPr lang="en-US" sz="2400" b="1" dirty="0" err="1">
                <a:solidFill>
                  <a:srgbClr val="1F2D29"/>
                </a:solidFill>
              </a:rPr>
              <a:t>cf</a:t>
            </a:r>
            <a:r>
              <a:rPr lang="en-US" sz="2400" b="1" dirty="0">
                <a:solidFill>
                  <a:srgbClr val="1F2D29"/>
                </a:solidFill>
              </a:rPr>
              <a:t> Phil 2:12-15</a:t>
            </a:r>
          </a:p>
          <a:p>
            <a:pPr lvl="1"/>
            <a:endParaRPr lang="en-US" sz="1400" dirty="0">
              <a:solidFill>
                <a:srgbClr val="1F2D29"/>
              </a:solidFill>
            </a:endParaRPr>
          </a:p>
          <a:p>
            <a:pPr marL="342900" lvl="1" indent="0">
              <a:buNone/>
            </a:pPr>
            <a:endParaRPr lang="en-US" sz="1400" dirty="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933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8D8B8BFF-ABC6-4302-9767-D2ADEE381F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D5F431FD-989C-4F7B-9EF1-BDED51AED4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400" cy="6858000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AFFF3F7-4395-4F19-BC12-8940796BE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531" y="0"/>
            <a:ext cx="3428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4429" y="0"/>
            <a:ext cx="8179570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DDE069-7B3D-4CE2-B9A1-08B38B7D2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4218" y="550086"/>
            <a:ext cx="6005070" cy="1518934"/>
          </a:xfrm>
        </p:spPr>
        <p:txBody>
          <a:bodyPr anchor="t">
            <a:normAutofit/>
          </a:bodyPr>
          <a:lstStyle/>
          <a:p>
            <a:pPr algn="l"/>
            <a:r>
              <a:rPr lang="en-US" sz="4400" b="1" dirty="0">
                <a:solidFill>
                  <a:schemeClr val="tx2"/>
                </a:solidFill>
              </a:rPr>
              <a:t>REVIEW</a:t>
            </a:r>
          </a:p>
        </p:txBody>
      </p:sp>
      <p:sp>
        <p:nvSpPr>
          <p:cNvPr id="54" name="Right Triangle 53">
            <a:extLst>
              <a:ext uri="{FF2B5EF4-FFF2-40B4-BE49-F238E27FC236}">
                <a16:creationId xmlns:a16="http://schemas.microsoft.com/office/drawing/2014/main" id="{0BFD2628-8E1E-4A9C-8CC0-A043326831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357300" y="808056"/>
            <a:ext cx="179902" cy="239869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001BC-2265-401F-B001-CAA51F165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7448" y="1285139"/>
            <a:ext cx="8179569" cy="431029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2"/>
                </a:solidFill>
              </a:rPr>
              <a:t>God has allowed us, as new believers, to be confronted by three ‘old friends’ which are now enemies – Our sin nature, Satan, and the world system</a:t>
            </a:r>
          </a:p>
          <a:p>
            <a:pPr lvl="1"/>
            <a:r>
              <a:rPr lang="en-US" sz="2400" b="1" dirty="0">
                <a:solidFill>
                  <a:srgbClr val="92D050"/>
                </a:solidFill>
              </a:rPr>
              <a:t>These enemies attempt to interrupt our potential fellowship with God</a:t>
            </a:r>
          </a:p>
          <a:p>
            <a:pPr marL="685800" lvl="2" indent="0">
              <a:buNone/>
            </a:pPr>
            <a:endParaRPr lang="en-US" sz="2400" b="1" dirty="0">
              <a:solidFill>
                <a:srgbClr val="92D050"/>
              </a:solidFill>
            </a:endParaRPr>
          </a:p>
          <a:p>
            <a:pPr lvl="1"/>
            <a:r>
              <a:rPr lang="en-US" sz="2400" b="1" dirty="0">
                <a:solidFill>
                  <a:srgbClr val="92D050"/>
                </a:solidFill>
              </a:rPr>
              <a:t>This interruption can lead to sin</a:t>
            </a:r>
          </a:p>
          <a:p>
            <a:pPr marL="342900" lvl="1" indent="0">
              <a:buNone/>
            </a:pPr>
            <a:endParaRPr lang="en-US" sz="1700" dirty="0">
              <a:solidFill>
                <a:schemeClr val="tx2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0DAE048-BF8A-4A95-8DBC-D3A926B94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970" y="0"/>
            <a:ext cx="24003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60035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6" y="-5487"/>
            <a:ext cx="9142401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9932" y="0"/>
            <a:ext cx="5902158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8470" y="764389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56BB78-8290-4624-9D43-7377C329A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856" y="808056"/>
            <a:ext cx="5968748" cy="1530542"/>
          </a:xfrm>
        </p:spPr>
        <p:txBody>
          <a:bodyPr>
            <a:normAutofit/>
          </a:bodyPr>
          <a:lstStyle/>
          <a:p>
            <a:pPr algn="l"/>
            <a:r>
              <a:rPr lang="en-US" sz="4200" b="1"/>
              <a:t>WHAT IS SIN?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8A283-B056-4471-8263-008EEBAA0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047" y="2057400"/>
            <a:ext cx="8456586" cy="4838780"/>
          </a:xfrm>
        </p:spPr>
        <p:txBody>
          <a:bodyPr anchor="t">
            <a:normAutofit/>
          </a:bodyPr>
          <a:lstStyle/>
          <a:p>
            <a:r>
              <a:rPr lang="en-US" sz="3200" dirty="0"/>
              <a:t>It is a quality of unrighteousness</a:t>
            </a:r>
          </a:p>
          <a:p>
            <a:pPr lvl="2"/>
            <a:r>
              <a:rPr lang="en-US" sz="2400" dirty="0"/>
              <a:t>I Jn 5:17 </a:t>
            </a:r>
          </a:p>
          <a:p>
            <a:pPr lvl="3"/>
            <a:r>
              <a:rPr lang="en-US" sz="2000" dirty="0"/>
              <a:t>Things that are not right (unrighteous):</a:t>
            </a:r>
          </a:p>
          <a:p>
            <a:pPr lvl="4"/>
            <a:r>
              <a:rPr lang="en-US" sz="2000" dirty="0"/>
              <a:t>Lust, temptation, trespass, sin, </a:t>
            </a:r>
            <a:r>
              <a:rPr lang="en-US" sz="2000" dirty="0" err="1"/>
              <a:t>etc</a:t>
            </a:r>
            <a:endParaRPr lang="en-US" sz="2000" dirty="0"/>
          </a:p>
          <a:p>
            <a:pPr lvl="4"/>
            <a:r>
              <a:rPr lang="en-US" sz="2000" dirty="0"/>
              <a:t>Also </a:t>
            </a:r>
            <a:r>
              <a:rPr lang="en-US" sz="2000" dirty="0" err="1"/>
              <a:t>cf</a:t>
            </a:r>
            <a:r>
              <a:rPr lang="en-US" sz="2000" dirty="0"/>
              <a:t> Rom 1:18, 29-31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Sin is </a:t>
            </a:r>
            <a:r>
              <a:rPr lang="en-US" sz="2800" u="sng" dirty="0"/>
              <a:t>one</a:t>
            </a:r>
            <a:r>
              <a:rPr lang="en-US" sz="2800" dirty="0"/>
              <a:t> of many things that are unrighteous</a:t>
            </a:r>
          </a:p>
          <a:p>
            <a:pPr lvl="2"/>
            <a:r>
              <a:rPr lang="en-US" sz="2600" dirty="0"/>
              <a:t>I Jn 3:4ff  </a:t>
            </a:r>
          </a:p>
        </p:txBody>
      </p:sp>
    </p:spTree>
    <p:extLst>
      <p:ext uri="{BB962C8B-B14F-4D97-AF65-F5344CB8AC3E}">
        <p14:creationId xmlns:p14="http://schemas.microsoft.com/office/powerpoint/2010/main" val="75382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6" y="-5487"/>
            <a:ext cx="9142401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9932" y="0"/>
            <a:ext cx="5902158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8470" y="764389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56BB78-8290-4624-9D43-7377C329A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856" y="808056"/>
            <a:ext cx="5968748" cy="1530542"/>
          </a:xfrm>
        </p:spPr>
        <p:txBody>
          <a:bodyPr>
            <a:normAutofit/>
          </a:bodyPr>
          <a:lstStyle/>
          <a:p>
            <a:pPr algn="l"/>
            <a:r>
              <a:rPr lang="en-US" sz="4200" b="1"/>
              <a:t>WHAT IS SIN?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8A283-B056-4471-8263-008EEBAA0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471" y="2142907"/>
            <a:ext cx="8146129" cy="4709605"/>
          </a:xfrm>
        </p:spPr>
        <p:txBody>
          <a:bodyPr anchor="t">
            <a:normAutofit/>
          </a:bodyPr>
          <a:lstStyle/>
          <a:p>
            <a:pPr lvl="1"/>
            <a:r>
              <a:rPr lang="en-US" sz="3200" dirty="0"/>
              <a:t>Sin is always an action, not a thought.  Exterior; outside the body.</a:t>
            </a:r>
          </a:p>
          <a:p>
            <a:pPr lvl="2"/>
            <a:r>
              <a:rPr lang="en-US" sz="2800" dirty="0"/>
              <a:t>Matt 15:17-20</a:t>
            </a:r>
          </a:p>
          <a:p>
            <a:pPr lvl="2"/>
            <a:r>
              <a:rPr lang="en-US" sz="2800" dirty="0"/>
              <a:t>I Cor 6:18</a:t>
            </a:r>
          </a:p>
          <a:p>
            <a:pPr marL="685800" lvl="2" indent="0">
              <a:buNone/>
            </a:pPr>
            <a:endParaRPr lang="en-US" sz="2800" dirty="0"/>
          </a:p>
          <a:p>
            <a:pPr lvl="1"/>
            <a:r>
              <a:rPr lang="en-US" sz="3200" dirty="0"/>
              <a:t>An act of sin is lawlessness (acting as if God had no required standard) </a:t>
            </a:r>
          </a:p>
        </p:txBody>
      </p:sp>
    </p:spTree>
    <p:extLst>
      <p:ext uri="{BB962C8B-B14F-4D97-AF65-F5344CB8AC3E}">
        <p14:creationId xmlns:p14="http://schemas.microsoft.com/office/powerpoint/2010/main" val="2117810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5C12349-62E6-4BD7-9794-8785CD02DF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F2C9459-3C4B-453D-B2C2-AD0679BF0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6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DB48376-A646-4B75-9776-453930C41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4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F15DAF7-F869-4A41-8D5D-F847193EC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7534" y="808056"/>
            <a:ext cx="6445849" cy="1077229"/>
          </a:xfrm>
        </p:spPr>
        <p:txBody>
          <a:bodyPr>
            <a:normAutofit fontScale="90000"/>
          </a:bodyPr>
          <a:lstStyle/>
          <a:p>
            <a:r>
              <a:rPr lang="en-US" sz="3300" b="1"/>
              <a:t>HOW DOES SIN HAPPEN?</a:t>
            </a:r>
            <a:br>
              <a:rPr lang="en-US" sz="3300"/>
            </a:br>
            <a:r>
              <a:rPr lang="en-US" sz="3300" b="1"/>
              <a:t>James 1:14-15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719933" cy="6858001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761FE168-5946-42F5-93BC-ED1F21847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275905" y="812732"/>
            <a:ext cx="179901" cy="239869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EEEFF-842A-4A5B-9454-3AEAE2A3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33" y="1885286"/>
            <a:ext cx="8347867" cy="497271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sz="2800" dirty="0"/>
              <a:t>Terms</a:t>
            </a:r>
          </a:p>
          <a:p>
            <a:pPr lvl="1">
              <a:lnSpc>
                <a:spcPct val="110000"/>
              </a:lnSpc>
            </a:pPr>
            <a:r>
              <a:rPr lang="en-US" sz="2800" b="1" dirty="0"/>
              <a:t>LUST  </a:t>
            </a:r>
          </a:p>
          <a:p>
            <a:pPr lvl="2">
              <a:lnSpc>
                <a:spcPct val="110000"/>
              </a:lnSpc>
            </a:pPr>
            <a:r>
              <a:rPr lang="en-US" sz="2800" dirty="0"/>
              <a:t>Context determines whether lust is good or bad</a:t>
            </a:r>
          </a:p>
          <a:p>
            <a:pPr lvl="1">
              <a:lnSpc>
                <a:spcPct val="110000"/>
              </a:lnSpc>
            </a:pPr>
            <a:r>
              <a:rPr lang="en-US" sz="2800" b="1" dirty="0"/>
              <a:t>TEMPATION</a:t>
            </a:r>
          </a:p>
          <a:p>
            <a:pPr lvl="2">
              <a:lnSpc>
                <a:spcPct val="110000"/>
              </a:lnSpc>
            </a:pPr>
            <a:r>
              <a:rPr lang="en-US" sz="2800" dirty="0"/>
              <a:t>Consideration of the viability to act upon an evil lust</a:t>
            </a:r>
          </a:p>
          <a:p>
            <a:pPr lvl="2">
              <a:lnSpc>
                <a:spcPct val="110000"/>
              </a:lnSpc>
            </a:pPr>
            <a:r>
              <a:rPr lang="en-US" sz="2800" dirty="0"/>
              <a:t>A solicitation to a lawless action</a:t>
            </a:r>
          </a:p>
          <a:p>
            <a:pPr lvl="1">
              <a:lnSpc>
                <a:spcPct val="110000"/>
              </a:lnSpc>
            </a:pPr>
            <a:r>
              <a:rPr lang="en-US" sz="2800" b="1" dirty="0"/>
              <a:t>TRESSPASS</a:t>
            </a:r>
          </a:p>
          <a:p>
            <a:pPr lvl="2">
              <a:lnSpc>
                <a:spcPct val="110000"/>
              </a:lnSpc>
            </a:pPr>
            <a:r>
              <a:rPr lang="en-US" sz="2800" dirty="0"/>
              <a:t>A determination to perform a lawless act</a:t>
            </a:r>
          </a:p>
        </p:txBody>
      </p:sp>
    </p:spTree>
    <p:extLst>
      <p:ext uri="{BB962C8B-B14F-4D97-AF65-F5344CB8AC3E}">
        <p14:creationId xmlns:p14="http://schemas.microsoft.com/office/powerpoint/2010/main" val="1591618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6" y="-5487"/>
            <a:ext cx="9142401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9932" y="0"/>
            <a:ext cx="5902158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8470" y="764389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15DAF7-F869-4A41-8D5D-F847193EC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856" y="808056"/>
            <a:ext cx="5968748" cy="1530542"/>
          </a:xfrm>
        </p:spPr>
        <p:txBody>
          <a:bodyPr>
            <a:normAutofit/>
          </a:bodyPr>
          <a:lstStyle/>
          <a:p>
            <a:pPr algn="l"/>
            <a:r>
              <a:rPr lang="en-US" sz="3600" b="1"/>
              <a:t>HOW DOES SIN HAPPEN?</a:t>
            </a:r>
            <a:br>
              <a:rPr lang="en-US" sz="3600"/>
            </a:br>
            <a:r>
              <a:rPr lang="en-US" sz="3600" b="1"/>
              <a:t>James 1:14-15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EEEFF-842A-4A5B-9454-3AEAE2A3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31" y="2209799"/>
            <a:ext cx="8389953" cy="4642713"/>
          </a:xfrm>
        </p:spPr>
        <p:txBody>
          <a:bodyPr anchor="t">
            <a:normAutofit/>
          </a:bodyPr>
          <a:lstStyle/>
          <a:p>
            <a:r>
              <a:rPr lang="en-US" sz="3200" dirty="0"/>
              <a:t>The development of an act of sin</a:t>
            </a:r>
          </a:p>
          <a:p>
            <a:pPr lvl="1"/>
            <a:r>
              <a:rPr lang="en-US" sz="2800" b="1" dirty="0"/>
              <a:t>LUST  </a:t>
            </a:r>
          </a:p>
          <a:p>
            <a:pPr lvl="1"/>
            <a:r>
              <a:rPr lang="en-US" sz="2800" b="1" dirty="0"/>
              <a:t>TEMPATION</a:t>
            </a:r>
          </a:p>
          <a:p>
            <a:pPr lvl="2"/>
            <a:r>
              <a:rPr lang="en-US" sz="2400" dirty="0"/>
              <a:t>Opportunities to act upon a lust</a:t>
            </a:r>
          </a:p>
          <a:p>
            <a:pPr lvl="3"/>
            <a:r>
              <a:rPr lang="en-US" sz="2000" dirty="0"/>
              <a:t>Drawing out</a:t>
            </a:r>
          </a:p>
          <a:p>
            <a:pPr lvl="3"/>
            <a:r>
              <a:rPr lang="en-US" sz="2000" dirty="0"/>
              <a:t>Baiting, enticing</a:t>
            </a:r>
          </a:p>
          <a:p>
            <a:pPr lvl="2"/>
            <a:r>
              <a:rPr lang="en-US" sz="2400" dirty="0"/>
              <a:t>Conception of lust</a:t>
            </a:r>
          </a:p>
        </p:txBody>
      </p:sp>
    </p:spTree>
    <p:extLst>
      <p:ext uri="{BB962C8B-B14F-4D97-AF65-F5344CB8AC3E}">
        <p14:creationId xmlns:p14="http://schemas.microsoft.com/office/powerpoint/2010/main" val="2095199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6" y="-5487"/>
            <a:ext cx="9142401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9932" y="0"/>
            <a:ext cx="5902158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8470" y="764389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15DAF7-F869-4A41-8D5D-F847193EC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856" y="808056"/>
            <a:ext cx="5968748" cy="1530542"/>
          </a:xfrm>
        </p:spPr>
        <p:txBody>
          <a:bodyPr>
            <a:normAutofit/>
          </a:bodyPr>
          <a:lstStyle/>
          <a:p>
            <a:pPr algn="l"/>
            <a:r>
              <a:rPr lang="en-US" sz="3600" b="1"/>
              <a:t>HOW DOES SIN HAPPEN?</a:t>
            </a:r>
            <a:br>
              <a:rPr lang="en-US" sz="3600"/>
            </a:br>
            <a:r>
              <a:rPr lang="en-US" sz="3600" b="1"/>
              <a:t>James 1:14-15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EEEFF-842A-4A5B-9454-3AEAE2A3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047" y="2105202"/>
            <a:ext cx="8355837" cy="4790978"/>
          </a:xfrm>
        </p:spPr>
        <p:txBody>
          <a:bodyPr anchor="t">
            <a:normAutofit lnSpcReduction="10000"/>
          </a:bodyPr>
          <a:lstStyle/>
          <a:p>
            <a:r>
              <a:rPr lang="en-US" sz="3600" b="1" dirty="0"/>
              <a:t>The development of an act of sin</a:t>
            </a:r>
          </a:p>
          <a:p>
            <a:pPr lvl="2"/>
            <a:r>
              <a:rPr lang="en-US" sz="2800" dirty="0"/>
              <a:t>Conception of lust</a:t>
            </a:r>
          </a:p>
          <a:p>
            <a:pPr lvl="3"/>
            <a:r>
              <a:rPr lang="en-US" sz="2400" b="1" dirty="0"/>
              <a:t>Trespass </a:t>
            </a:r>
            <a:r>
              <a:rPr lang="en-US" sz="2400" dirty="0"/>
              <a:t>= determination to act</a:t>
            </a:r>
          </a:p>
          <a:p>
            <a:pPr lvl="3"/>
            <a:endParaRPr lang="en-US" sz="2400" dirty="0"/>
          </a:p>
          <a:p>
            <a:pPr lvl="3"/>
            <a:r>
              <a:rPr lang="en-US" sz="2400" b="1" dirty="0"/>
              <a:t>Sin</a:t>
            </a:r>
            <a:r>
              <a:rPr lang="en-US" sz="2400" dirty="0"/>
              <a:t> = a lawless action outside the body</a:t>
            </a:r>
          </a:p>
          <a:p>
            <a:pPr lvl="3"/>
            <a:endParaRPr lang="en-US" sz="2400" dirty="0"/>
          </a:p>
          <a:p>
            <a:pPr lvl="3"/>
            <a:r>
              <a:rPr lang="en-US" sz="2400" b="1" dirty="0"/>
              <a:t>Finished sin </a:t>
            </a:r>
            <a:r>
              <a:rPr lang="en-US" sz="2400" dirty="0"/>
              <a:t>(fully formed, habitual, not yielded to correction) results in physical death	</a:t>
            </a:r>
          </a:p>
          <a:p>
            <a:pPr lvl="4"/>
            <a:r>
              <a:rPr lang="en-US" sz="2400" dirty="0"/>
              <a:t>Rom 8:12-13, Heb 2:6 </a:t>
            </a:r>
          </a:p>
        </p:txBody>
      </p:sp>
    </p:spTree>
    <p:extLst>
      <p:ext uri="{BB962C8B-B14F-4D97-AF65-F5344CB8AC3E}">
        <p14:creationId xmlns:p14="http://schemas.microsoft.com/office/powerpoint/2010/main" val="338807733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393</Words>
  <Application>Microsoft Office PowerPoint</Application>
  <PresentationFormat>On-screen Show (4:3)</PresentationFormat>
  <Paragraphs>70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Century Gothic</vt:lpstr>
      <vt:lpstr>MS Shell Dlg 2</vt:lpstr>
      <vt:lpstr>Script MT Bold</vt:lpstr>
      <vt:lpstr>Times New Roman</vt:lpstr>
      <vt:lpstr>Wingdings 3</vt:lpstr>
      <vt:lpstr>Wisp</vt:lpstr>
      <vt:lpstr>Sin Defined and the Act of        Sin Explained  What is Sin and How Does it Happen?</vt:lpstr>
      <vt:lpstr>INTRODUCTION</vt:lpstr>
      <vt:lpstr>INTRODUCTION</vt:lpstr>
      <vt:lpstr>REVIEW</vt:lpstr>
      <vt:lpstr>WHAT IS SIN?</vt:lpstr>
      <vt:lpstr>WHAT IS SIN?</vt:lpstr>
      <vt:lpstr>HOW DOES SIN HAPPEN? James 1:14-15</vt:lpstr>
      <vt:lpstr>HOW DOES SIN HAPPEN? James 1:14-15</vt:lpstr>
      <vt:lpstr>HOW DOES SIN HAPPEN? James 1:14-15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Baptist Church</dc:title>
  <dc:creator>dee konrad</dc:creator>
  <cp:lastModifiedBy>dee konrad</cp:lastModifiedBy>
  <cp:revision>8</cp:revision>
  <dcterms:created xsi:type="dcterms:W3CDTF">2019-03-17T17:06:41Z</dcterms:created>
  <dcterms:modified xsi:type="dcterms:W3CDTF">2019-04-08T19:37:59Z</dcterms:modified>
</cp:coreProperties>
</file>