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2"/>
  </p:notesMasterIdLst>
  <p:sldIdLst>
    <p:sldId id="296" r:id="rId2"/>
    <p:sldId id="299" r:id="rId3"/>
    <p:sldId id="443" r:id="rId4"/>
    <p:sldId id="442" r:id="rId5"/>
    <p:sldId id="444" r:id="rId6"/>
    <p:sldId id="446" r:id="rId7"/>
    <p:sldId id="447" r:id="rId8"/>
    <p:sldId id="448" r:id="rId9"/>
    <p:sldId id="449" r:id="rId10"/>
    <p:sldId id="45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39E2F-9AAA-4667-A0A5-A895DAAC2955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DAB8A9-06EC-4D0D-A725-AE0B4182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55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ysClr val="window" lastClr="FFFFFF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74764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635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74765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kumimoji="0" lang="en-US" sz="6200" b="0" i="0" u="none" strike="noStrike" kern="1200" cap="all" spc="-100" normalizeH="0" baseline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34222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F1E8B2E-8E3E-4E42-8818-49E109AD8602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DE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72647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A00A84-8E80-4DA3-8C93-8F4A470B8F8B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DE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06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9" name="Rectangle 8"/>
          <p:cNvSpPr/>
          <p:nvPr/>
        </p:nvSpPr>
        <p:spPr>
          <a:xfrm>
            <a:off x="292608" y="292608"/>
            <a:ext cx="8558784" cy="6272784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7338" y="6265818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265818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3555" y="6265818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70124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3FDC33A-F195-4D09-9F9D-BB00149FCE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b="1" dirty="0"/>
              <a:t>UNDERSTANDING ENEMY #1:</a:t>
            </a:r>
            <a:br>
              <a:rPr lang="en-US" sz="4000" dirty="0"/>
            </a:br>
            <a:r>
              <a:rPr lang="en-US" sz="3200" b="1" dirty="0">
                <a:solidFill>
                  <a:schemeClr val="bg1"/>
                </a:solidFill>
              </a:rPr>
              <a:t>Our sin nature; “the Flesh”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88BEF09-9CB0-4641-9C76-69209A8EA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SCRIPTURE READING:  Romans 7:15-25</a:t>
            </a:r>
          </a:p>
        </p:txBody>
      </p:sp>
    </p:spTree>
    <p:extLst>
      <p:ext uri="{BB962C8B-B14F-4D97-AF65-F5344CB8AC3E}">
        <p14:creationId xmlns:p14="http://schemas.microsoft.com/office/powerpoint/2010/main" val="2004827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576" y="533400"/>
            <a:ext cx="8172451" cy="1504950"/>
          </a:xfrm>
        </p:spPr>
        <p:txBody>
          <a:bodyPr>
            <a:normAutofit/>
          </a:bodyPr>
          <a:lstStyle/>
          <a:p>
            <a:r>
              <a:rPr lang="en-US" b="1" dirty="0"/>
              <a:t>CONCLUSION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4" y="2352675"/>
            <a:ext cx="8410575" cy="3838575"/>
          </a:xfrm>
        </p:spPr>
        <p:txBody>
          <a:bodyPr>
            <a:normAutofit/>
          </a:bodyPr>
          <a:lstStyle/>
          <a:p>
            <a:endParaRPr lang="en-US" sz="2800" b="1" dirty="0"/>
          </a:p>
          <a:p>
            <a:pPr marL="274320" lvl="1" indent="0">
              <a:buNone/>
            </a:pPr>
            <a:r>
              <a:rPr lang="en-US" sz="3200" b="1" dirty="0"/>
              <a:t>God’s way of escape from yielding to the lusts and temptations from our sin nature, the flesh:  </a:t>
            </a:r>
          </a:p>
          <a:p>
            <a:pPr marL="274320" lvl="1" indent="0">
              <a:buNone/>
            </a:pPr>
            <a:endParaRPr lang="en-US" sz="2600" b="1" dirty="0"/>
          </a:p>
          <a:p>
            <a:pPr marL="274320" lvl="1" indent="0">
              <a:buNone/>
            </a:pPr>
            <a:r>
              <a:rPr lang="en-US" sz="2800" b="1" dirty="0"/>
              <a:t>	</a:t>
            </a:r>
            <a:r>
              <a:rPr lang="en-US" sz="2800" b="1" dirty="0">
                <a:solidFill>
                  <a:schemeClr val="bg1"/>
                </a:solidFill>
              </a:rPr>
              <a:t>Rom 7:25:  </a:t>
            </a:r>
            <a:r>
              <a:rPr lang="en-US" sz="3200" b="1" dirty="0">
                <a:solidFill>
                  <a:schemeClr val="bg1"/>
                </a:solidFill>
              </a:rPr>
              <a:t>“</a:t>
            </a:r>
            <a:r>
              <a:rPr lang="en-US" sz="3200" b="1" dirty="0"/>
              <a:t>I thank God through Jesus Christ our LORD”</a:t>
            </a:r>
          </a:p>
          <a:p>
            <a:pPr marL="274320" lvl="1" indent="0">
              <a:buNone/>
            </a:pPr>
            <a:endParaRPr lang="en-US" sz="3200" b="1" dirty="0"/>
          </a:p>
          <a:p>
            <a:pPr marL="274320" lvl="1" indent="0">
              <a:buNone/>
            </a:pPr>
            <a:endParaRPr lang="en-US" sz="3200" b="1" dirty="0"/>
          </a:p>
          <a:p>
            <a:pPr lvl="1"/>
            <a:endParaRPr lang="en-US" sz="2600" b="1" dirty="0"/>
          </a:p>
          <a:p>
            <a:pPr lvl="2"/>
            <a:endParaRPr lang="en-US" sz="2400" b="1" dirty="0">
              <a:solidFill>
                <a:schemeClr val="bg1"/>
              </a:solidFill>
            </a:endParaRPr>
          </a:p>
          <a:p>
            <a:pPr lvl="2"/>
            <a:endParaRPr lang="en-US" sz="2400" b="1" dirty="0">
              <a:solidFill>
                <a:schemeClr val="bg1"/>
              </a:solidFill>
            </a:endParaRPr>
          </a:p>
          <a:p>
            <a:pPr lvl="2"/>
            <a:endParaRPr lang="en-US" sz="2400" b="1" dirty="0"/>
          </a:p>
          <a:p>
            <a:pPr lvl="1"/>
            <a:endParaRPr lang="en-US" sz="2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857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0EF455E0-3E2A-4117-A141-26609C6642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022" y="237744"/>
            <a:ext cx="8791956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A80814C-0EE3-49C5-B824-51C7941DA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" y="374904"/>
            <a:ext cx="8586216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7734" y="226665"/>
            <a:ext cx="8791956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3FDC33A-F195-4D09-9F9D-BB00149FCE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894" y="237744"/>
            <a:ext cx="7547808" cy="110449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400" b="1" cap="none" spc="0" dirty="0">
                <a:solidFill>
                  <a:schemeClr val="tx1"/>
                </a:solidFill>
                <a:effectLst/>
              </a:rPr>
              <a:t>REVIEW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88BEF09-9CB0-4641-9C76-69209A8EAB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022" y="886969"/>
            <a:ext cx="8810244" cy="6108192"/>
          </a:xfrm>
        </p:spPr>
        <p:txBody>
          <a:bodyPr vert="horz" lIns="91440" tIns="45720" rIns="91440" bIns="45720" rtlCol="0">
            <a:normAutofit/>
          </a:bodyPr>
          <a:lstStyle/>
          <a:p>
            <a:pPr indent="-182880" algn="l"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</a:endParaRPr>
          </a:p>
          <a:p>
            <a:pPr indent="-182880" algn="l"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</a:endParaRPr>
          </a:p>
          <a:p>
            <a:pPr indent="-182880" algn="l">
              <a:buFont typeface="Arial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The thought processes (involving our 3 spiritual enemies) that can result in an act of sin if left unchecked:</a:t>
            </a:r>
          </a:p>
          <a:p>
            <a:pPr indent="-182880" algn="l">
              <a:buFont typeface="Arial" pitchFamily="34" charset="0"/>
              <a:buChar char="•"/>
            </a:pPr>
            <a:endParaRPr lang="en-US" sz="2000" b="1" dirty="0">
              <a:solidFill>
                <a:schemeClr val="tx1"/>
              </a:solidFill>
            </a:endParaRPr>
          </a:p>
          <a:p>
            <a:pPr indent="-182880" algn="l">
              <a:buFont typeface="Arial" pitchFamily="34" charset="0"/>
              <a:buChar char="•"/>
            </a:pP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</a:rPr>
              <a:t>‘Bad’ lust </a:t>
            </a:r>
            <a:r>
              <a:rPr lang="en-US" sz="2000" b="1" dirty="0">
                <a:solidFill>
                  <a:schemeClr val="tx1"/>
                </a:solidFill>
              </a:rPr>
              <a:t>= strong desire can be stopped by:</a:t>
            </a:r>
          </a:p>
          <a:p>
            <a:pPr lvl="1" indent="-182880" algn="l">
              <a:buFont typeface="Arial" pitchFamily="34" charset="0"/>
              <a:buChar char="•"/>
            </a:pPr>
            <a:r>
              <a:rPr lang="en-US" sz="2000" b="1" dirty="0"/>
              <a:t>being spirit filled</a:t>
            </a:r>
          </a:p>
          <a:p>
            <a:pPr lvl="1" indent="-182880" algn="l">
              <a:buFont typeface="Arial" pitchFamily="34" charset="0"/>
              <a:buChar char="•"/>
            </a:pPr>
            <a:r>
              <a:rPr lang="en-US" sz="2000" b="1" dirty="0"/>
              <a:t>then, just say “no!”</a:t>
            </a:r>
          </a:p>
          <a:p>
            <a:pPr indent="-182880" algn="l">
              <a:buFont typeface="Arial" pitchFamily="34" charset="0"/>
              <a:buChar char="•"/>
            </a:pPr>
            <a:endParaRPr lang="en-US" sz="2000" b="1" dirty="0">
              <a:solidFill>
                <a:schemeClr val="tx1"/>
              </a:solidFill>
            </a:endParaRPr>
          </a:p>
          <a:p>
            <a:pPr indent="-182880" algn="l">
              <a:buFont typeface="Arial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  <a:highlight>
                  <a:srgbClr val="FFFF00"/>
                </a:highlight>
              </a:rPr>
              <a:t>Temptation</a:t>
            </a:r>
            <a:r>
              <a:rPr lang="en-US" sz="2000" b="1" dirty="0">
                <a:solidFill>
                  <a:schemeClr val="tx1"/>
                </a:solidFill>
              </a:rPr>
              <a:t> = making the lust one’s own and considering the potential to act on it</a:t>
            </a:r>
          </a:p>
          <a:p>
            <a:pPr lvl="1" indent="-182880" algn="l">
              <a:buFont typeface="Arial" pitchFamily="34" charset="0"/>
              <a:buChar char="•"/>
            </a:pPr>
            <a:r>
              <a:rPr lang="en-US" sz="2000" b="1" dirty="0"/>
              <a:t>James 1:2     </a:t>
            </a:r>
          </a:p>
          <a:p>
            <a:pPr lvl="2" indent="-182880" algn="l">
              <a:buFont typeface="Arial" pitchFamily="34" charset="0"/>
              <a:buChar char="•"/>
            </a:pPr>
            <a:r>
              <a:rPr lang="en-US" sz="2000" b="1" dirty="0"/>
              <a:t>The spirit-filled believers is to “count it all joy” when it is realized as a temptation</a:t>
            </a:r>
          </a:p>
          <a:p>
            <a:pPr lvl="1" indent="-182880" algn="l">
              <a:buFont typeface="Arial" pitchFamily="34" charset="0"/>
              <a:buChar char="•"/>
            </a:pPr>
            <a:r>
              <a:rPr lang="en-US" sz="2000" b="1" dirty="0"/>
              <a:t>I Cor 10:13  </a:t>
            </a:r>
          </a:p>
          <a:p>
            <a:pPr lvl="2" indent="-182880" algn="l">
              <a:buFont typeface="Arial" pitchFamily="34" charset="0"/>
              <a:buChar char="•"/>
            </a:pPr>
            <a:r>
              <a:rPr lang="en-US" sz="2000" b="1" dirty="0"/>
              <a:t>Can be stopped by using God’s way of escape</a:t>
            </a:r>
          </a:p>
          <a:p>
            <a:pPr lvl="2" indent="-182880" algn="l">
              <a:buFont typeface="Arial" pitchFamily="34" charset="0"/>
              <a:buChar char="•"/>
            </a:pPr>
            <a:endParaRPr lang="en-US" b="1" dirty="0"/>
          </a:p>
          <a:p>
            <a:pPr lvl="1" indent="-182880" algn="l">
              <a:buFont typeface="Arial" pitchFamily="34" charset="0"/>
              <a:buChar char="•"/>
            </a:pPr>
            <a:endParaRPr lang="en-US" b="1" dirty="0"/>
          </a:p>
          <a:p>
            <a:pPr marL="914400" lvl="1" indent="-182880" algn="l">
              <a:buFont typeface="Arial" pitchFamily="34" charset="0"/>
              <a:buChar char="•"/>
            </a:pPr>
            <a:endParaRPr lang="en-US" b="1" dirty="0"/>
          </a:p>
          <a:p>
            <a:pPr indent="-182880" algn="l"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</a:endParaRPr>
          </a:p>
          <a:p>
            <a:pPr indent="-182880" algn="l"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954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0EF455E0-3E2A-4117-A141-26609C6642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022" y="237744"/>
            <a:ext cx="8791956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A80814C-0EE3-49C5-B824-51C7941DA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" y="374904"/>
            <a:ext cx="8586216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7734" y="226665"/>
            <a:ext cx="8791956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3FDC33A-F195-4D09-9F9D-BB00149FCE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282" y="295245"/>
            <a:ext cx="7505863" cy="106149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400" b="1" cap="none" spc="0" dirty="0">
                <a:solidFill>
                  <a:schemeClr val="tx1"/>
                </a:solidFill>
                <a:effectLst/>
              </a:rPr>
              <a:t>REVIEW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88BEF09-9CB0-4641-9C76-69209A8EAB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310" y="1356735"/>
            <a:ext cx="8773668" cy="550126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indent="-182880"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3. 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highlight>
                  <a:srgbClr val="FFFF00"/>
                </a:highlight>
              </a:rPr>
              <a:t>Trespass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= decision to act upon the temptation:</a:t>
            </a:r>
          </a:p>
          <a:p>
            <a:pPr lvl="1" indent="-182880" algn="l">
              <a:buFont typeface="Arial" pitchFamily="34" charset="0"/>
              <a:buChar char="•"/>
            </a:pPr>
            <a:r>
              <a:rPr lang="en-US" sz="2400" b="1" dirty="0"/>
              <a:t>Possible stopped y lack of opportunity to fulfill the temptation</a:t>
            </a:r>
          </a:p>
          <a:p>
            <a:pPr lvl="1" indent="-182880" algn="l">
              <a:buFont typeface="Arial" pitchFamily="34" charset="0"/>
              <a:buChar char="•"/>
            </a:pPr>
            <a:r>
              <a:rPr lang="en-US" sz="2400" b="1" dirty="0"/>
              <a:t>Can be stopped through the intervention of a spiritual believer </a:t>
            </a:r>
          </a:p>
          <a:p>
            <a:pPr lvl="2" indent="-182880" algn="l">
              <a:buFont typeface="Arial" pitchFamily="34" charset="0"/>
              <a:buChar char="•"/>
            </a:pPr>
            <a:r>
              <a:rPr lang="en-US" sz="2400" b="1" dirty="0"/>
              <a:t>Gal 6:1</a:t>
            </a:r>
          </a:p>
          <a:p>
            <a:pPr indent="-182880" algn="l">
              <a:buFont typeface="Arial" pitchFamily="34" charset="0"/>
              <a:buChar char="•"/>
            </a:pPr>
            <a:endParaRPr lang="en-US" sz="2400" b="1" dirty="0">
              <a:solidFill>
                <a:schemeClr val="tx1"/>
              </a:solidFill>
            </a:endParaRPr>
          </a:p>
          <a:p>
            <a:pPr indent="-182880"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4.  </a:t>
            </a:r>
            <a:r>
              <a:rPr lang="en-US" sz="2400" b="1" dirty="0">
                <a:solidFill>
                  <a:schemeClr val="tx1"/>
                </a:solidFill>
                <a:highlight>
                  <a:srgbClr val="FFFF00"/>
                </a:highlight>
              </a:rPr>
              <a:t>Sin</a:t>
            </a:r>
            <a:r>
              <a:rPr lang="en-US" sz="2400" b="1" dirty="0">
                <a:solidFill>
                  <a:schemeClr val="tx1"/>
                </a:solidFill>
              </a:rPr>
              <a:t> =  yielding to temptation results in a act of sin</a:t>
            </a:r>
          </a:p>
          <a:p>
            <a:pPr indent="-182880" algn="l">
              <a:buFont typeface="Arial" pitchFamily="34" charset="0"/>
              <a:buChar char="•"/>
            </a:pPr>
            <a:endParaRPr lang="en-US" sz="2400" b="1" dirty="0">
              <a:solidFill>
                <a:schemeClr val="tx1"/>
              </a:solidFill>
            </a:endParaRPr>
          </a:p>
          <a:p>
            <a:pPr indent="-182880"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5.  </a:t>
            </a:r>
            <a:r>
              <a:rPr lang="en-US" sz="2400" b="1" dirty="0">
                <a:solidFill>
                  <a:schemeClr val="tx1"/>
                </a:solidFill>
                <a:highlight>
                  <a:srgbClr val="FFFF00"/>
                </a:highlight>
              </a:rPr>
              <a:t>Physical death </a:t>
            </a:r>
            <a:r>
              <a:rPr lang="en-US" sz="2400" b="1" dirty="0">
                <a:solidFill>
                  <a:schemeClr val="tx1"/>
                </a:solidFill>
              </a:rPr>
              <a:t>= the result of God’s loving              correction for a </a:t>
            </a:r>
            <a:r>
              <a:rPr lang="en-US" sz="2400" b="1" u="sng" dirty="0">
                <a:solidFill>
                  <a:schemeClr val="tx1"/>
                </a:solidFill>
              </a:rPr>
              <a:t>continued</a:t>
            </a:r>
            <a:r>
              <a:rPr lang="en-US" sz="2400" b="1" dirty="0">
                <a:solidFill>
                  <a:schemeClr val="tx1"/>
                </a:solidFill>
              </a:rPr>
              <a:t> practice of sin</a:t>
            </a:r>
          </a:p>
          <a:p>
            <a:pPr lvl="1" indent="-182880" algn="l">
              <a:buFont typeface="Arial" pitchFamily="34" charset="0"/>
              <a:buChar char="•"/>
            </a:pPr>
            <a:r>
              <a:rPr lang="en-US" sz="2400" b="1" dirty="0">
                <a:solidFill>
                  <a:schemeClr val="tx1"/>
                </a:solidFill>
              </a:rPr>
              <a:t>Heb 12:6; Rom 8:13  </a:t>
            </a:r>
            <a:endParaRPr lang="en-US" sz="1800" b="1" dirty="0"/>
          </a:p>
          <a:p>
            <a:pPr indent="-182880" algn="l"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</a:endParaRPr>
          </a:p>
          <a:p>
            <a:pPr indent="-182880" algn="l"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2169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4737801-B9D6-4A08-BD77-23010A802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FABD39-C757-461E-A681-DC2736484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892" y="572613"/>
            <a:ext cx="8461207" cy="2396079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F424F5-8D5C-46C0-A1B0-AF34E0350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53" y="737380"/>
            <a:ext cx="8215884" cy="2066544"/>
          </a:xfrm>
          <a:prstGeom prst="rect">
            <a:avLst/>
          </a:prstGeom>
          <a:solidFill>
            <a:schemeClr val="tx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BC0E8F-E230-48B3-B2DD-452706C6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1089090"/>
            <a:ext cx="7543800" cy="1371600"/>
          </a:xfrm>
        </p:spPr>
        <p:txBody>
          <a:bodyPr>
            <a:norm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8E296-DAAD-4FC7-AE58-EEF4D50F7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22" y="3155634"/>
            <a:ext cx="9084178" cy="3702366"/>
          </a:xfrm>
        </p:spPr>
        <p:txBody>
          <a:bodyPr anchor="t">
            <a:normAutofit/>
          </a:bodyPr>
          <a:lstStyle/>
          <a:p>
            <a:r>
              <a:rPr lang="en-US" sz="2400" b="1" dirty="0"/>
              <a:t>Now we need to:</a:t>
            </a:r>
            <a:endParaRPr lang="en-US" sz="2400" dirty="0"/>
          </a:p>
          <a:p>
            <a:endParaRPr lang="en-US" sz="2400" dirty="0"/>
          </a:p>
          <a:p>
            <a:pPr lvl="1"/>
            <a:r>
              <a:rPr lang="en-US" sz="2400" b="1" dirty="0"/>
              <a:t>1.  Accurately recognize the identity of our ‘enemy interrupters, and </a:t>
            </a:r>
            <a:endParaRPr lang="en-US" sz="2400" dirty="0"/>
          </a:p>
          <a:p>
            <a:pPr lvl="1"/>
            <a:endParaRPr lang="en-US" sz="2400" dirty="0"/>
          </a:p>
          <a:p>
            <a:pPr lvl="1"/>
            <a:r>
              <a:rPr lang="en-US" sz="2400" b="1" dirty="0"/>
              <a:t>2.  Learn God’s 3 ways of escape</a:t>
            </a:r>
          </a:p>
          <a:p>
            <a:pPr lvl="2"/>
            <a:r>
              <a:rPr lang="en-US" sz="2400" b="1" dirty="0"/>
              <a:t>I Cor 10:13</a:t>
            </a:r>
          </a:p>
        </p:txBody>
      </p:sp>
    </p:spTree>
    <p:extLst>
      <p:ext uri="{BB962C8B-B14F-4D97-AF65-F5344CB8AC3E}">
        <p14:creationId xmlns:p14="http://schemas.microsoft.com/office/powerpoint/2010/main" val="9654226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37495"/>
            <a:ext cx="7680960" cy="1371600"/>
          </a:xfrm>
        </p:spPr>
        <p:txBody>
          <a:bodyPr/>
          <a:lstStyle/>
          <a:p>
            <a:pPr algn="ctr"/>
            <a:r>
              <a:rPr lang="en-US" b="1" dirty="0"/>
              <a:t>The Origin of Enemy #1: </a:t>
            </a:r>
            <a:br>
              <a:rPr lang="en-US" b="1" dirty="0"/>
            </a:br>
            <a:r>
              <a:rPr lang="en-US" b="1" dirty="0">
                <a:solidFill>
                  <a:schemeClr val="bg1"/>
                </a:solidFill>
              </a:rPr>
              <a:t>	our Sin Nature; the Flesh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740" y="1999716"/>
            <a:ext cx="8682527" cy="4501752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Produced through Adam’s disobedience   </a:t>
            </a:r>
          </a:p>
          <a:p>
            <a:pPr lvl="1"/>
            <a:r>
              <a:rPr lang="en-US" sz="2600" b="1" dirty="0"/>
              <a:t>Gen 2:16-17</a:t>
            </a:r>
          </a:p>
          <a:p>
            <a:endParaRPr lang="en-US" sz="2800" b="1" dirty="0"/>
          </a:p>
          <a:p>
            <a:pPr lvl="1"/>
            <a:r>
              <a:rPr lang="en-US" sz="2400" b="1" dirty="0"/>
              <a:t>Separation from God in the realm of our spirit (reason and logic)</a:t>
            </a:r>
          </a:p>
          <a:p>
            <a:pPr lvl="1"/>
            <a:endParaRPr lang="en-US" sz="2400" b="1" dirty="0"/>
          </a:p>
          <a:p>
            <a:pPr lvl="1"/>
            <a:r>
              <a:rPr lang="en-US" sz="2400" b="1" dirty="0"/>
              <a:t>Separation from God in the realm of our soul (emotions)</a:t>
            </a:r>
          </a:p>
          <a:p>
            <a:pPr lvl="1"/>
            <a:endParaRPr lang="en-US" sz="2400" b="1" dirty="0"/>
          </a:p>
          <a:p>
            <a:pPr lvl="1"/>
            <a:r>
              <a:rPr lang="en-US" sz="2400" b="1" dirty="0"/>
              <a:t>Physical weakening and eventual separation of our spirit and soul from our bodies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675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45" y="437495"/>
            <a:ext cx="8682527" cy="13716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The Depth of the Depraved,          Fallen Nature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740" y="1999716"/>
            <a:ext cx="8682527" cy="450175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Jeremiah 17:9</a:t>
            </a:r>
          </a:p>
          <a:p>
            <a:pPr lvl="1"/>
            <a:r>
              <a:rPr lang="en-US" sz="2600" b="1" dirty="0"/>
              <a:t>Summary statement of the sin nature</a:t>
            </a:r>
          </a:p>
          <a:p>
            <a:endParaRPr lang="en-US" sz="2800" b="1" dirty="0"/>
          </a:p>
          <a:p>
            <a:r>
              <a:rPr lang="en-US" sz="2800" b="1" dirty="0">
                <a:solidFill>
                  <a:schemeClr val="bg1"/>
                </a:solidFill>
              </a:rPr>
              <a:t>Rom 3:10-18</a:t>
            </a:r>
          </a:p>
          <a:p>
            <a:pPr lvl="1"/>
            <a:r>
              <a:rPr lang="en-US" sz="2600" b="1" dirty="0"/>
              <a:t>Description of depravity</a:t>
            </a:r>
          </a:p>
          <a:p>
            <a:pPr lvl="1"/>
            <a:endParaRPr lang="en-US" sz="2600" b="1" dirty="0"/>
          </a:p>
          <a:p>
            <a:r>
              <a:rPr lang="en-US" sz="2800" b="1" dirty="0">
                <a:solidFill>
                  <a:schemeClr val="bg1"/>
                </a:solidFill>
              </a:rPr>
              <a:t>Isaiah 64:6</a:t>
            </a:r>
          </a:p>
          <a:p>
            <a:pPr lvl="1"/>
            <a:r>
              <a:rPr lang="en-US" sz="2600" b="1" dirty="0"/>
              <a:t>Man’s best efforts are less than worthless</a:t>
            </a:r>
          </a:p>
          <a:p>
            <a:pPr lvl="1"/>
            <a:endParaRPr lang="en-US" sz="2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070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45" y="437495"/>
            <a:ext cx="8682527" cy="1371600"/>
          </a:xfrm>
        </p:spPr>
        <p:txBody>
          <a:bodyPr/>
          <a:lstStyle/>
          <a:p>
            <a:pPr algn="ctr"/>
            <a:r>
              <a:rPr lang="en-US" b="1" dirty="0"/>
              <a:t>The Total Human Race Possesses an Inherited Sin Nature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740" y="1999716"/>
            <a:ext cx="8682527" cy="450175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Rom 5:17a</a:t>
            </a:r>
          </a:p>
          <a:p>
            <a:pPr lvl="1"/>
            <a:r>
              <a:rPr lang="en-US" sz="2600" b="1" dirty="0"/>
              <a:t>“by one man's offence death reigned”</a:t>
            </a:r>
          </a:p>
          <a:p>
            <a:endParaRPr lang="en-US" sz="2800" b="1" dirty="0"/>
          </a:p>
          <a:p>
            <a:r>
              <a:rPr lang="en-US" sz="2800" b="1" dirty="0">
                <a:solidFill>
                  <a:schemeClr val="bg1"/>
                </a:solidFill>
              </a:rPr>
              <a:t>Rom 5:18a</a:t>
            </a:r>
          </a:p>
          <a:p>
            <a:pPr lvl="1"/>
            <a:r>
              <a:rPr lang="en-US" sz="2600" b="1" dirty="0"/>
              <a:t>“through the disobedience of one were many made sinners”</a:t>
            </a:r>
          </a:p>
          <a:p>
            <a:pPr lvl="1"/>
            <a:endParaRPr lang="en-US" sz="2600" b="1" dirty="0"/>
          </a:p>
          <a:p>
            <a:r>
              <a:rPr lang="en-US" sz="2800" b="1" dirty="0">
                <a:solidFill>
                  <a:schemeClr val="bg1"/>
                </a:solidFill>
              </a:rPr>
              <a:t>Rom 6:23</a:t>
            </a:r>
          </a:p>
          <a:p>
            <a:pPr lvl="1"/>
            <a:r>
              <a:rPr lang="en-US" sz="2600" b="1" dirty="0"/>
              <a:t>“the wages of sin is death”</a:t>
            </a:r>
          </a:p>
          <a:p>
            <a:pPr lvl="1"/>
            <a:endParaRPr lang="en-US" sz="2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859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736" y="256520"/>
            <a:ext cx="8682527" cy="1371600"/>
          </a:xfrm>
        </p:spPr>
        <p:txBody>
          <a:bodyPr/>
          <a:lstStyle/>
          <a:p>
            <a:pPr algn="ctr"/>
            <a:r>
              <a:rPr lang="en-US" b="1" dirty="0"/>
              <a:t>Christians Still Possess a Sin Nature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5" y="1628121"/>
            <a:ext cx="8579888" cy="4973360"/>
          </a:xfrm>
        </p:spPr>
        <p:txBody>
          <a:bodyPr>
            <a:normAutofit fontScale="92500" lnSpcReduction="20000"/>
          </a:bodyPr>
          <a:lstStyle/>
          <a:p>
            <a:r>
              <a:rPr lang="en-US" sz="3000" b="1" dirty="0"/>
              <a:t>We are capable of: </a:t>
            </a:r>
          </a:p>
          <a:p>
            <a:pPr lvl="1"/>
            <a:r>
              <a:rPr lang="en-US" sz="3000" b="1" dirty="0">
                <a:solidFill>
                  <a:schemeClr val="bg1"/>
                </a:solidFill>
              </a:rPr>
              <a:t>Lying, stealing, foul language</a:t>
            </a:r>
          </a:p>
          <a:p>
            <a:pPr lvl="2"/>
            <a:r>
              <a:rPr lang="en-US" sz="2600" b="1" dirty="0"/>
              <a:t>Eph 4:25, 28, 29</a:t>
            </a:r>
          </a:p>
          <a:p>
            <a:endParaRPr lang="en-US" sz="3000" b="1" dirty="0"/>
          </a:p>
          <a:p>
            <a:pPr lvl="1"/>
            <a:r>
              <a:rPr lang="en-US" sz="3000" b="1" dirty="0">
                <a:solidFill>
                  <a:schemeClr val="bg1"/>
                </a:solidFill>
              </a:rPr>
              <a:t>Fornication</a:t>
            </a:r>
          </a:p>
          <a:p>
            <a:pPr lvl="2"/>
            <a:r>
              <a:rPr lang="en-US" sz="2600" b="1" dirty="0"/>
              <a:t>I </a:t>
            </a:r>
            <a:r>
              <a:rPr lang="en-US" sz="2600" b="1" dirty="0" err="1"/>
              <a:t>Thess</a:t>
            </a:r>
            <a:r>
              <a:rPr lang="en-US" sz="2600" b="1" dirty="0"/>
              <a:t> 4:3</a:t>
            </a:r>
          </a:p>
          <a:p>
            <a:pPr lvl="1"/>
            <a:endParaRPr lang="en-US" sz="3000" b="1" dirty="0"/>
          </a:p>
          <a:p>
            <a:pPr lvl="1"/>
            <a:r>
              <a:rPr lang="en-US" sz="3000" b="1" dirty="0">
                <a:solidFill>
                  <a:schemeClr val="bg1"/>
                </a:solidFill>
              </a:rPr>
              <a:t>Murder</a:t>
            </a:r>
          </a:p>
          <a:p>
            <a:pPr lvl="2"/>
            <a:r>
              <a:rPr lang="en-US" sz="3000" b="1" dirty="0"/>
              <a:t>I Pet 4:15</a:t>
            </a:r>
          </a:p>
          <a:p>
            <a:pPr lvl="1"/>
            <a:endParaRPr lang="en-US" sz="3000" b="1" dirty="0"/>
          </a:p>
          <a:p>
            <a:pPr lvl="1"/>
            <a:r>
              <a:rPr lang="en-US" sz="3000" b="1" dirty="0" err="1">
                <a:solidFill>
                  <a:schemeClr val="bg1"/>
                </a:solidFill>
              </a:rPr>
              <a:t>Drunkeness</a:t>
            </a:r>
            <a:endParaRPr lang="en-US" sz="3000" b="1" dirty="0">
              <a:solidFill>
                <a:schemeClr val="bg1"/>
              </a:solidFill>
            </a:endParaRPr>
          </a:p>
          <a:p>
            <a:pPr lvl="2"/>
            <a:r>
              <a:rPr lang="en-US" sz="2600" b="1" dirty="0"/>
              <a:t>Eph 5:18</a:t>
            </a:r>
          </a:p>
          <a:p>
            <a:pPr lvl="2"/>
            <a:endParaRPr lang="en-US" sz="2400" b="1" dirty="0">
              <a:solidFill>
                <a:schemeClr val="bg1"/>
              </a:solidFill>
            </a:endParaRPr>
          </a:p>
          <a:p>
            <a:pPr lvl="2"/>
            <a:endParaRPr lang="en-US" sz="2400" b="1" dirty="0">
              <a:solidFill>
                <a:schemeClr val="bg1"/>
              </a:solidFill>
            </a:endParaRPr>
          </a:p>
          <a:p>
            <a:pPr lvl="2"/>
            <a:endParaRPr lang="en-US" sz="2400" b="1" dirty="0"/>
          </a:p>
          <a:p>
            <a:pPr lvl="1"/>
            <a:endParaRPr lang="en-US" sz="2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887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576" y="533400"/>
            <a:ext cx="8172451" cy="150495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Apart from God’s Way of Escape, the Christian can Only Experience Frustration and Defeat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2352675"/>
            <a:ext cx="8286752" cy="3838575"/>
          </a:xfrm>
        </p:spPr>
        <p:txBody>
          <a:bodyPr>
            <a:normAutofit/>
          </a:bodyPr>
          <a:lstStyle/>
          <a:p>
            <a:endParaRPr lang="en-US" sz="2800" b="1" dirty="0"/>
          </a:p>
          <a:p>
            <a:pPr marL="274320" lvl="1" indent="0">
              <a:buNone/>
            </a:pPr>
            <a:r>
              <a:rPr lang="en-US" sz="2600" b="1" dirty="0"/>
              <a:t>“For that which I do I allow not: for what I would, that do I not; but what I hate, that I do”</a:t>
            </a:r>
          </a:p>
          <a:p>
            <a:pPr marL="274320" lvl="1" indent="0">
              <a:buNone/>
            </a:pPr>
            <a:r>
              <a:rPr lang="en-US" sz="2600" b="1" dirty="0"/>
              <a:t>	</a:t>
            </a:r>
            <a:r>
              <a:rPr lang="en-US" sz="2600" b="1" dirty="0">
                <a:solidFill>
                  <a:schemeClr val="bg1"/>
                </a:solidFill>
              </a:rPr>
              <a:t>Rom 7:15</a:t>
            </a:r>
            <a:endParaRPr lang="en-US" sz="2600" b="1" dirty="0"/>
          </a:p>
          <a:p>
            <a:pPr marL="274320" lvl="1" indent="0">
              <a:buNone/>
            </a:pPr>
            <a:endParaRPr lang="en-US" sz="2600" b="1" dirty="0"/>
          </a:p>
          <a:p>
            <a:pPr marL="274320" lvl="1" indent="0">
              <a:buNone/>
            </a:pPr>
            <a:r>
              <a:rPr lang="en-US" sz="2600" b="1" dirty="0"/>
              <a:t>The result of this battle between our two natures</a:t>
            </a:r>
          </a:p>
          <a:p>
            <a:pPr marL="274320" lvl="1" indent="0">
              <a:buNone/>
            </a:pPr>
            <a:r>
              <a:rPr lang="en-US" sz="2600" b="1" dirty="0"/>
              <a:t>	</a:t>
            </a:r>
            <a:r>
              <a:rPr lang="en-US" sz="2600" b="1" dirty="0">
                <a:solidFill>
                  <a:schemeClr val="bg1"/>
                </a:solidFill>
              </a:rPr>
              <a:t>Rom 7:24</a:t>
            </a:r>
          </a:p>
          <a:p>
            <a:endParaRPr lang="en-US" sz="2800" b="1" dirty="0"/>
          </a:p>
          <a:p>
            <a:pPr lvl="1"/>
            <a:endParaRPr lang="en-US" sz="2600" b="1" dirty="0"/>
          </a:p>
          <a:p>
            <a:pPr lvl="2"/>
            <a:endParaRPr lang="en-US" sz="2400" b="1" dirty="0">
              <a:solidFill>
                <a:schemeClr val="bg1"/>
              </a:solidFill>
            </a:endParaRPr>
          </a:p>
          <a:p>
            <a:pPr lvl="2"/>
            <a:endParaRPr lang="en-US" sz="2400" b="1" dirty="0">
              <a:solidFill>
                <a:schemeClr val="bg1"/>
              </a:solidFill>
            </a:endParaRPr>
          </a:p>
          <a:p>
            <a:pPr lvl="2"/>
            <a:endParaRPr lang="en-US" sz="2400" b="1" dirty="0"/>
          </a:p>
          <a:p>
            <a:pPr lvl="1"/>
            <a:endParaRPr lang="en-US" sz="2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0300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114</TotalTime>
  <Words>423</Words>
  <Application>Microsoft Office PowerPoint</Application>
  <PresentationFormat>On-screen Show (4:3)</PresentationFormat>
  <Paragraphs>103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Savon</vt:lpstr>
      <vt:lpstr>UNDERSTANDING ENEMY #1: Our sin nature; “the Flesh”</vt:lpstr>
      <vt:lpstr>REVIEW</vt:lpstr>
      <vt:lpstr>REVIEW</vt:lpstr>
      <vt:lpstr>INTRODUCTION</vt:lpstr>
      <vt:lpstr>The Origin of Enemy #1:   our Sin Nature; the Flesh</vt:lpstr>
      <vt:lpstr>The Depth of the Depraved,          Fallen Nature</vt:lpstr>
      <vt:lpstr>The Total Human Race Possesses an Inherited Sin Nature</vt:lpstr>
      <vt:lpstr>Christians Still Possess a Sin Nature</vt:lpstr>
      <vt:lpstr>Apart from God’s Way of Escape, the Christian can Only Experience Frustration and Defeat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April 14, 2019</dc:title>
  <dc:creator>dee konrad</dc:creator>
  <cp:lastModifiedBy>dee konrad</cp:lastModifiedBy>
  <cp:revision>15</cp:revision>
  <dcterms:created xsi:type="dcterms:W3CDTF">2019-04-08T20:04:23Z</dcterms:created>
  <dcterms:modified xsi:type="dcterms:W3CDTF">2019-04-15T18:59:05Z</dcterms:modified>
</cp:coreProperties>
</file>