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9"/>
  </p:notesMasterIdLst>
  <p:sldIdLst>
    <p:sldId id="296" r:id="rId2"/>
    <p:sldId id="442" r:id="rId3"/>
    <p:sldId id="444" r:id="rId4"/>
    <p:sldId id="478" r:id="rId5"/>
    <p:sldId id="479" r:id="rId6"/>
    <p:sldId id="480" r:id="rId7"/>
    <p:sldId id="4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9E2F-9AAA-4667-A0A5-A895DAAC2955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B8A9-06EC-4D0D-A725-AE0B4182B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ysClr val="window" lastClr="FFFFFF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74764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38100" dist="635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74765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kumimoji="0" lang="en-US" sz="6200" b="0" i="0" u="none" strike="noStrike" kern="1200" cap="all" spc="-100" normalizeH="0" baseline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34222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F1E8B2E-8E3E-4E42-8818-49E109AD8602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647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A00A84-8E80-4DA3-8C93-8F4A470B8F8B}" type="slidenum">
              <a:rPr kumimoji="0" lang="en-US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DE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900" b="0" i="0" u="none" strike="noStrike" kern="1200" cap="none" spc="0" normalizeH="0" baseline="0" noProof="0">
              <a:ln>
                <a:noFill/>
              </a:ln>
              <a:solidFill>
                <a:srgbClr val="E3DED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06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9" name="Rectangle 8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338" y="6265818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265818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3555" y="6265818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8C94B236-2383-49EF-A9B7-09EEDC0935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70124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FDC33A-F195-4D09-9F9D-BB00149FCE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/>
              <a:t>The Attack and Place of Attack of Enemy #1</a:t>
            </a:r>
            <a:br>
              <a:rPr lang="en-US" sz="3600" b="1" dirty="0"/>
            </a:br>
            <a:r>
              <a:rPr lang="en-US" sz="3600" b="1" dirty="0"/>
              <a:t>(the Sin Nature)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88BEF09-9CB0-4641-9C76-69209A8EA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SCRIPTURE READING:  </a:t>
            </a:r>
            <a:r>
              <a:rPr lang="en-US" sz="2000" b="1" dirty="0" err="1"/>
              <a:t>Galations</a:t>
            </a:r>
            <a:r>
              <a:rPr lang="en-US" sz="2000" b="1" dirty="0"/>
              <a:t> 5:16-21</a:t>
            </a:r>
          </a:p>
        </p:txBody>
      </p:sp>
    </p:spTree>
    <p:extLst>
      <p:ext uri="{BB962C8B-B14F-4D97-AF65-F5344CB8AC3E}">
        <p14:creationId xmlns:p14="http://schemas.microsoft.com/office/powerpoint/2010/main" val="200482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BC0E8F-E230-48B3-B2DD-452706C67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8E296-DAAD-4FC7-AE58-EEF4D50F7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" y="3429000"/>
            <a:ext cx="9048750" cy="3181350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James 1:12-15</a:t>
            </a:r>
            <a:endParaRPr lang="en-US" sz="2800" dirty="0"/>
          </a:p>
          <a:p>
            <a:endParaRPr lang="en-US" sz="2400" dirty="0"/>
          </a:p>
          <a:p>
            <a:pPr lvl="1"/>
            <a:r>
              <a:rPr lang="en-US" sz="2400" b="1" dirty="0"/>
              <a:t>The disruptive process tat can lead to sin</a:t>
            </a:r>
          </a:p>
          <a:p>
            <a:pPr lvl="1"/>
            <a:r>
              <a:rPr lang="en-US" sz="2400" b="1" dirty="0"/>
              <a:t>The origin, extent and depth of Enemy #1</a:t>
            </a:r>
            <a:endParaRPr lang="en-US" sz="2400" dirty="0"/>
          </a:p>
          <a:p>
            <a:pPr marL="274320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5422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Enemy #1:  Place of Attack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1809095"/>
            <a:ext cx="8486776" cy="469237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The (unsaved) soul  -  I Pet 2:11</a:t>
            </a:r>
          </a:p>
          <a:p>
            <a:pPr lvl="1"/>
            <a:r>
              <a:rPr lang="en-US" sz="2800" b="1" dirty="0"/>
              <a:t>Peter’s appeal to believer’s citizenship</a:t>
            </a:r>
          </a:p>
          <a:p>
            <a:pPr lvl="2"/>
            <a:r>
              <a:rPr lang="en-US" sz="2800" b="1" u="sng" dirty="0">
                <a:solidFill>
                  <a:schemeClr val="accent3"/>
                </a:solidFill>
              </a:rPr>
              <a:t>Strangers</a:t>
            </a:r>
            <a:r>
              <a:rPr lang="en-US" sz="2800" b="1" dirty="0">
                <a:solidFill>
                  <a:schemeClr val="accent3"/>
                </a:solidFill>
              </a:rPr>
              <a:t> (sojourners) and </a:t>
            </a:r>
            <a:r>
              <a:rPr lang="en-US" sz="2800" b="1" u="sng" dirty="0">
                <a:solidFill>
                  <a:schemeClr val="accent3"/>
                </a:solidFill>
              </a:rPr>
              <a:t>pilgrims </a:t>
            </a:r>
            <a:r>
              <a:rPr lang="en-US" sz="2800" b="1" dirty="0">
                <a:solidFill>
                  <a:schemeClr val="accent3"/>
                </a:solidFill>
              </a:rPr>
              <a:t>(aliens)</a:t>
            </a:r>
          </a:p>
          <a:p>
            <a:pPr marL="548640" lvl="2" indent="0">
              <a:buNone/>
            </a:pPr>
            <a:endParaRPr lang="en-US" sz="2800" b="1" dirty="0">
              <a:solidFill>
                <a:schemeClr val="accent3"/>
              </a:solidFill>
            </a:endParaRPr>
          </a:p>
          <a:p>
            <a:pPr lvl="2"/>
            <a:r>
              <a:rPr lang="en-US" sz="2800" b="1" dirty="0">
                <a:solidFill>
                  <a:schemeClr val="accent3"/>
                </a:solidFill>
              </a:rPr>
              <a:t>We are citizens of Heaven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Example of our citizenship  (Acts 22:25)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Conduct of our citizenship  (Phil 1:27)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Location of our citizenship  (Phil 3:20)</a:t>
            </a: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675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37495"/>
            <a:ext cx="7680960" cy="1371600"/>
          </a:xfrm>
        </p:spPr>
        <p:txBody>
          <a:bodyPr/>
          <a:lstStyle/>
          <a:p>
            <a:pPr algn="ctr"/>
            <a:r>
              <a:rPr lang="en-US" b="1" dirty="0"/>
              <a:t>Enemy #1:  Place of Attack </a:t>
            </a:r>
            <a:r>
              <a:rPr lang="en-US" sz="1800" b="1" dirty="0"/>
              <a:t>(continued)</a:t>
            </a:r>
            <a:endParaRPr lang="en-US" sz="1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" y="1809095"/>
            <a:ext cx="8743951" cy="4692373"/>
          </a:xfrm>
        </p:spPr>
        <p:txBody>
          <a:bodyPr>
            <a:normAutofit/>
          </a:bodyPr>
          <a:lstStyle/>
          <a:p>
            <a:pPr lvl="2"/>
            <a:r>
              <a:rPr lang="en-US" sz="3200" b="1" dirty="0">
                <a:solidFill>
                  <a:schemeClr val="accent3"/>
                </a:solidFill>
              </a:rPr>
              <a:t>Heavenly citizens should abstain (withhold oneself) from fleshly lusts</a:t>
            </a:r>
          </a:p>
          <a:p>
            <a:pPr marL="548640" lvl="2" indent="0">
              <a:buNone/>
            </a:pPr>
            <a:endParaRPr lang="en-US" sz="2800" b="1" dirty="0">
              <a:solidFill>
                <a:schemeClr val="accent3"/>
              </a:solidFill>
            </a:endParaRPr>
          </a:p>
          <a:p>
            <a:pPr lvl="2"/>
            <a:r>
              <a:rPr lang="en-US" sz="3200" b="1" dirty="0">
                <a:solidFill>
                  <a:schemeClr val="accent3"/>
                </a:solidFill>
              </a:rPr>
              <a:t>Fleshly lusts war (campaign) against the soul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The soul interprets the 5 sense to the mind 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Regeneration takes place in the </a:t>
            </a:r>
            <a:r>
              <a:rPr lang="en-US" sz="2800" b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the</a:t>
            </a:r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mind; the soul remains unsaved</a:t>
            </a: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82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437495"/>
            <a:ext cx="8534402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Exposing the Attacks of Enemy #:  </a:t>
            </a:r>
            <a:r>
              <a:rPr lang="en-US" sz="3600" b="1" dirty="0"/>
              <a:t>Galatians 5:19-21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47650" y="1809095"/>
            <a:ext cx="9305925" cy="4858405"/>
          </a:xfrm>
        </p:spPr>
        <p:txBody>
          <a:bodyPr>
            <a:normAutofit/>
          </a:bodyPr>
          <a:lstStyle/>
          <a:p>
            <a:pPr lvl="2"/>
            <a:r>
              <a:rPr lang="en-US" sz="3200" b="1" dirty="0">
                <a:solidFill>
                  <a:schemeClr val="accent3"/>
                </a:solidFill>
              </a:rPr>
              <a:t>A Post-mortem on ‘walking death’ (the works of the flesh</a:t>
            </a:r>
          </a:p>
          <a:p>
            <a:pPr lvl="3"/>
            <a:r>
              <a:rPr lang="en-US" sz="2800" b="1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Cf</a:t>
            </a:r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Rom 7:25, 8:6</a:t>
            </a:r>
          </a:p>
          <a:p>
            <a:pPr marL="822960" lvl="3" indent="0">
              <a:buNone/>
            </a:pPr>
            <a:endParaRPr lang="en-US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2"/>
            <a:r>
              <a:rPr lang="en-US" sz="3200" b="1" dirty="0">
                <a:solidFill>
                  <a:schemeClr val="accent3"/>
                </a:solidFill>
              </a:rPr>
              <a:t>17 works (products, lusts, efforts) that come from Enemy #1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These 17 works/lusts describe the </a:t>
            </a:r>
            <a:r>
              <a:rPr lang="en-US" sz="2800" b="1" u="sng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start</a:t>
            </a:r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or the </a:t>
            </a:r>
            <a:r>
              <a:rPr lang="en-US" sz="2800" b="1" u="sng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conclusion</a:t>
            </a:r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of an unrighteous act</a:t>
            </a: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16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437495"/>
            <a:ext cx="8534402" cy="13716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Exposing the Attacks of Enemy #:   </a:t>
            </a:r>
            <a:r>
              <a:rPr lang="en-US" sz="3600" b="1" dirty="0" err="1"/>
              <a:t>Galations</a:t>
            </a:r>
            <a:r>
              <a:rPr lang="en-US" sz="3600" b="1" dirty="0"/>
              <a:t> 5:19-21  </a:t>
            </a:r>
            <a:r>
              <a:rPr lang="en-US" sz="1800" b="1" dirty="0"/>
              <a:t>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52625"/>
            <a:ext cx="8839201" cy="4476750"/>
          </a:xfrm>
        </p:spPr>
        <p:txBody>
          <a:bodyPr>
            <a:normAutofit/>
          </a:bodyPr>
          <a:lstStyle/>
          <a:p>
            <a:pPr marL="822960" lvl="3" indent="0">
              <a:buNone/>
            </a:pPr>
            <a:endParaRPr lang="en-US" sz="32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pPr lvl="2"/>
            <a:r>
              <a:rPr lang="en-US" sz="3200" b="1" dirty="0">
                <a:solidFill>
                  <a:schemeClr val="accent3"/>
                </a:solidFill>
              </a:rPr>
              <a:t>These17 works-lusts can be divided into 4 categories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Sexual work-lusts  (4)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Religious work-lusts  (4)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Emotional work-lusts  (6)</a:t>
            </a:r>
          </a:p>
          <a:p>
            <a:pPr lvl="3"/>
            <a:r>
              <a:rPr lang="en-US" sz="280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Self destructive work-lusts  (3)</a:t>
            </a:r>
          </a:p>
          <a:p>
            <a:pPr lvl="3"/>
            <a:endParaRPr lang="en-US" sz="28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endParaRPr lang="en-US" sz="28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315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54737801-B9D6-4A08-BD77-23010A802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25FABD39-C757-461E-A681-DC2736484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892" y="572613"/>
            <a:ext cx="8461207" cy="2396079"/>
          </a:xfrm>
          <a:prstGeom prst="rect">
            <a:avLst/>
          </a:prstGeom>
          <a:solidFill>
            <a:srgbClr val="FFFFFF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2DF424F5-8D5C-46C0-A1B0-AF34E0350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53" y="737380"/>
            <a:ext cx="8215884" cy="2066544"/>
          </a:xfrm>
          <a:prstGeom prst="rect">
            <a:avLst/>
          </a:prstGeom>
          <a:solidFill>
            <a:schemeClr val="tx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FCC969-2BE4-4EC2-9E1F-F94FF34D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089090"/>
            <a:ext cx="7543800" cy="1371600"/>
          </a:xfrm>
        </p:spPr>
        <p:txBody>
          <a:bodyPr>
            <a:norm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4535-128E-4A34-BEDC-8E02D25F1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3263619"/>
            <a:ext cx="9219501" cy="359438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1700" b="1" dirty="0"/>
              <a:t>   </a:t>
            </a:r>
            <a:r>
              <a:rPr lang="en-US" sz="2800" b="1" dirty="0"/>
              <a:t>Gal 5:17</a:t>
            </a:r>
          </a:p>
          <a:p>
            <a:pPr marL="274320" lvl="1" indent="0">
              <a:buNone/>
            </a:pPr>
            <a:r>
              <a:rPr lang="en-US" sz="2800" b="1" dirty="0"/>
              <a:t>Without God’s way of escape (I Cor 10:13) the sin nature will </a:t>
            </a:r>
            <a:r>
              <a:rPr lang="en-US" sz="2800" b="1" u="sng" dirty="0"/>
              <a:t>always</a:t>
            </a:r>
            <a:r>
              <a:rPr lang="en-US" sz="2800" b="1" dirty="0"/>
              <a:t> ‘out-lust’ the Spirit</a:t>
            </a:r>
          </a:p>
          <a:p>
            <a:pPr marL="274320" lvl="1" indent="0">
              <a:buNone/>
            </a:pPr>
            <a:endParaRPr lang="en-US" sz="2800" b="1" dirty="0"/>
          </a:p>
          <a:p>
            <a:pPr marL="274320" lvl="1" indent="0">
              <a:buNone/>
            </a:pPr>
            <a:r>
              <a:rPr lang="en-US" sz="2800" b="1" dirty="0"/>
              <a:t>Gal 5:16</a:t>
            </a:r>
          </a:p>
          <a:p>
            <a:pPr marL="274320" lvl="1" indent="0">
              <a:buNone/>
            </a:pPr>
            <a:r>
              <a:rPr lang="en-US" sz="2800" b="1" dirty="0"/>
              <a:t>“Walking by means of the Spirit” involves God’s </a:t>
            </a:r>
            <a:r>
              <a:rPr lang="en-US" sz="2800" b="1" u="sng" dirty="0"/>
              <a:t>only</a:t>
            </a:r>
            <a:r>
              <a:rPr lang="en-US" sz="2800" b="1" dirty="0"/>
              <a:t> way of escape from the clutches of Enemy #1</a:t>
            </a:r>
          </a:p>
          <a:p>
            <a:pPr marL="274320" lvl="1" indent="0">
              <a:buNone/>
            </a:pPr>
            <a:endParaRPr lang="en-US" sz="1700" b="1" i="1" u="sng" dirty="0"/>
          </a:p>
        </p:txBody>
      </p:sp>
    </p:spTree>
    <p:extLst>
      <p:ext uri="{BB962C8B-B14F-4D97-AF65-F5344CB8AC3E}">
        <p14:creationId xmlns:p14="http://schemas.microsoft.com/office/powerpoint/2010/main" val="2515637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1649</TotalTime>
  <Words>289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Savon</vt:lpstr>
      <vt:lpstr>The Attack and Place of Attack of Enemy #1 (the Sin Nature)</vt:lpstr>
      <vt:lpstr>REVIEW</vt:lpstr>
      <vt:lpstr>Enemy #1:  Place of Attack</vt:lpstr>
      <vt:lpstr>Enemy #1:  Place of Attack (continued)</vt:lpstr>
      <vt:lpstr>Exposing the Attacks of Enemy #:  Galatians 5:19-21</vt:lpstr>
      <vt:lpstr>Exposing the Attacks of Enemy #:   Galations 5:19-21  (continued)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April 14, 2019</dc:title>
  <dc:creator>dee konrad</dc:creator>
  <cp:lastModifiedBy>dee konrad</cp:lastModifiedBy>
  <cp:revision>30</cp:revision>
  <dcterms:created xsi:type="dcterms:W3CDTF">2019-04-08T20:04:23Z</dcterms:created>
  <dcterms:modified xsi:type="dcterms:W3CDTF">2019-05-06T18:04:26Z</dcterms:modified>
</cp:coreProperties>
</file>