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1"/>
  </p:notesMasterIdLst>
  <p:sldIdLst>
    <p:sldId id="296" r:id="rId2"/>
    <p:sldId id="442" r:id="rId3"/>
    <p:sldId id="485" r:id="rId4"/>
    <p:sldId id="444" r:id="rId5"/>
    <p:sldId id="486" r:id="rId6"/>
    <p:sldId id="487" r:id="rId7"/>
    <p:sldId id="488" r:id="rId8"/>
    <p:sldId id="489" r:id="rId9"/>
    <p:sldId id="4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39E2F-9AAA-4667-A0A5-A895DAAC2955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DAB8A9-06EC-4D0D-A725-AE0B4182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55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ysClr val="window" lastClr="FFFFFF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74764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635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74765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kumimoji="0" lang="en-US" sz="6200" b="0" i="0" u="none" strike="noStrike" kern="1200" cap="all" spc="-100" normalizeH="0" baseline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34222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F1E8B2E-8E3E-4E42-8818-49E109AD8602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DE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72647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A00A84-8E80-4DA3-8C93-8F4A470B8F8B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DE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06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9" name="Rectangle 8"/>
          <p:cNvSpPr/>
          <p:nvPr/>
        </p:nvSpPr>
        <p:spPr>
          <a:xfrm>
            <a:off x="292608" y="292608"/>
            <a:ext cx="8558784" cy="6272784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7338" y="6265818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265818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3555" y="6265818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70124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3FDC33A-F195-4D09-9F9D-BB00149FCE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b="1" dirty="0"/>
              <a:t>The works of the flesh: </a:t>
            </a:r>
            <a:r>
              <a:rPr lang="en-US" sz="2000" b="1" dirty="0"/>
              <a:t>(part 1)</a:t>
            </a:r>
            <a:br>
              <a:rPr lang="en-US" sz="2000" b="1" dirty="0"/>
            </a:br>
            <a:r>
              <a:rPr lang="en-US" sz="3200" b="1" dirty="0"/>
              <a:t>Perverted physical intimacy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88BEF09-9CB0-4641-9C76-69209A8EA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SCRIPTURE READING:  I Peter 4:1-6</a:t>
            </a:r>
          </a:p>
        </p:txBody>
      </p:sp>
    </p:spTree>
    <p:extLst>
      <p:ext uri="{BB962C8B-B14F-4D97-AF65-F5344CB8AC3E}">
        <p14:creationId xmlns:p14="http://schemas.microsoft.com/office/powerpoint/2010/main" val="2004827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4737801-B9D6-4A08-BD77-23010A802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FABD39-C757-461E-A681-DC2736484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892" y="572613"/>
            <a:ext cx="8461207" cy="2396079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F424F5-8D5C-46C0-A1B0-AF34E0350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53" y="737380"/>
            <a:ext cx="8215884" cy="2066544"/>
          </a:xfrm>
          <a:prstGeom prst="rect">
            <a:avLst/>
          </a:prstGeom>
          <a:solidFill>
            <a:schemeClr val="tx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BC0E8F-E230-48B3-B2DD-452706C6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1089090"/>
            <a:ext cx="7543800" cy="13716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8E296-DAAD-4FC7-AE58-EEF4D50F7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56" y="3155634"/>
            <a:ext cx="9034943" cy="3454716"/>
          </a:xfrm>
        </p:spPr>
        <p:txBody>
          <a:bodyPr anchor="t">
            <a:normAutofit/>
          </a:bodyPr>
          <a:lstStyle/>
          <a:p>
            <a:r>
              <a:rPr lang="en-US" sz="2800" b="1" dirty="0"/>
              <a:t>The place of attack by the sin nature is the soul</a:t>
            </a:r>
          </a:p>
          <a:p>
            <a:pPr lvl="1"/>
            <a:r>
              <a:rPr lang="en-US" sz="2400" b="1" dirty="0"/>
              <a:t>I Pet 2:11</a:t>
            </a:r>
            <a:endParaRPr lang="en-US" sz="2400" dirty="0"/>
          </a:p>
          <a:p>
            <a:pPr lvl="1"/>
            <a:r>
              <a:rPr lang="en-US" sz="2400" b="1" dirty="0">
                <a:solidFill>
                  <a:schemeClr val="accent2"/>
                </a:solidFill>
              </a:rPr>
              <a:t>“Lusts of the flesh </a:t>
            </a:r>
            <a:r>
              <a:rPr lang="en-US" sz="2400" b="1" u="sng" dirty="0">
                <a:solidFill>
                  <a:schemeClr val="accent2"/>
                </a:solidFill>
              </a:rPr>
              <a:t>never</a:t>
            </a:r>
            <a:r>
              <a:rPr lang="en-US" sz="2400" b="1" dirty="0">
                <a:solidFill>
                  <a:schemeClr val="accent2"/>
                </a:solidFill>
              </a:rPr>
              <a:t> appeal to the reason (spirit) and the consequences are not considered”  H.L. Schafer</a:t>
            </a:r>
          </a:p>
          <a:p>
            <a:pPr marL="274320" lvl="1" indent="0">
              <a:buNone/>
            </a:pPr>
            <a:endParaRPr lang="en-US" sz="2400" b="1" dirty="0">
              <a:solidFill>
                <a:schemeClr val="accent2"/>
              </a:solidFill>
            </a:endParaRPr>
          </a:p>
          <a:p>
            <a:pPr lvl="1"/>
            <a:r>
              <a:rPr lang="en-US" sz="2400" b="1" dirty="0">
                <a:solidFill>
                  <a:schemeClr val="accent2"/>
                </a:solidFill>
              </a:rPr>
              <a:t>Gal 5:19-21 lists 17 work-lusts of the flesh (sin nature) which either describe the start or the conclusion of an unrighteous act</a:t>
            </a:r>
          </a:p>
          <a:p>
            <a:pPr lvl="1"/>
            <a:endParaRPr lang="en-US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4226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4737801-B9D6-4A08-BD77-23010A802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FABD39-C757-461E-A681-DC2736484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892" y="572613"/>
            <a:ext cx="8461207" cy="2396079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F424F5-8D5C-46C0-A1B0-AF34E0350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53" y="737380"/>
            <a:ext cx="8215884" cy="2066544"/>
          </a:xfrm>
          <a:prstGeom prst="rect">
            <a:avLst/>
          </a:prstGeom>
          <a:solidFill>
            <a:schemeClr val="tx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BC0E8F-E230-48B3-B2DD-452706C6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1089090"/>
            <a:ext cx="7543800" cy="1371600"/>
          </a:xfrm>
        </p:spPr>
        <p:txBody>
          <a:bodyPr>
            <a:normAutofit/>
          </a:bodyPr>
          <a:lstStyle/>
          <a:p>
            <a:pPr algn="ctr"/>
            <a:r>
              <a:rPr lang="en-US" b="1" cap="all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8E296-DAAD-4FC7-AE58-EEF4D50F7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668" y="3665988"/>
            <a:ext cx="9043331" cy="2944361"/>
          </a:xfrm>
        </p:spPr>
        <p:txBody>
          <a:bodyPr anchor="t">
            <a:normAutofit/>
          </a:bodyPr>
          <a:lstStyle/>
          <a:p>
            <a:r>
              <a:rPr lang="en-US" sz="2800" b="1" dirty="0"/>
              <a:t>Physical intimacy has been designed by God for:</a:t>
            </a:r>
          </a:p>
          <a:p>
            <a:pPr lvl="1"/>
            <a:r>
              <a:rPr lang="en-US" sz="2400" b="1" dirty="0"/>
              <a:t>Procreation</a:t>
            </a:r>
          </a:p>
          <a:p>
            <a:pPr marL="274320" lvl="1" indent="0">
              <a:buNone/>
            </a:pPr>
            <a:endParaRPr lang="en-US" sz="2400" b="1" dirty="0"/>
          </a:p>
          <a:p>
            <a:pPr lvl="1"/>
            <a:r>
              <a:rPr lang="en-US" sz="2400" b="1" dirty="0"/>
              <a:t>A means of showing love and affection</a:t>
            </a:r>
          </a:p>
          <a:p>
            <a:pPr lvl="2"/>
            <a:r>
              <a:rPr lang="en-US" sz="2200" b="1" dirty="0" err="1">
                <a:solidFill>
                  <a:schemeClr val="accent2"/>
                </a:solidFill>
              </a:rPr>
              <a:t>cf</a:t>
            </a:r>
            <a:r>
              <a:rPr lang="en-US" sz="2200" b="1" dirty="0">
                <a:solidFill>
                  <a:schemeClr val="accent2"/>
                </a:solidFill>
              </a:rPr>
              <a:t> Heb 13:4</a:t>
            </a:r>
          </a:p>
          <a:p>
            <a:pPr marL="274320" lvl="1" indent="0">
              <a:buNone/>
            </a:pPr>
            <a:endParaRPr lang="en-US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834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37495"/>
            <a:ext cx="7680960" cy="1371600"/>
          </a:xfrm>
        </p:spPr>
        <p:txBody>
          <a:bodyPr/>
          <a:lstStyle/>
          <a:p>
            <a:pPr algn="ctr"/>
            <a:r>
              <a:rPr lang="en-US" b="1" dirty="0"/>
              <a:t>Adultery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393" y="1809095"/>
            <a:ext cx="8690994" cy="469237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Definition:  the act of physical intimacy outside the marriage bond </a:t>
            </a:r>
            <a:r>
              <a:rPr lang="en-US" sz="2800" b="1" dirty="0">
                <a:solidFill>
                  <a:schemeClr val="bg1"/>
                </a:solidFill>
              </a:rPr>
              <a:t>(Lk 16:18)</a:t>
            </a:r>
          </a:p>
          <a:p>
            <a:pPr lvl="1"/>
            <a:r>
              <a:rPr lang="en-US" sz="2800" b="1" dirty="0">
                <a:solidFill>
                  <a:schemeClr val="accent2"/>
                </a:solidFill>
              </a:rPr>
              <a:t>The ‘grass is greener’ syndrome</a:t>
            </a:r>
          </a:p>
          <a:p>
            <a:pPr marL="274320" lvl="1" indent="0">
              <a:buNone/>
            </a:pPr>
            <a:endParaRPr lang="en-US" sz="2800" b="1" dirty="0">
              <a:solidFill>
                <a:schemeClr val="accent2"/>
              </a:solidFill>
            </a:endParaRPr>
          </a:p>
          <a:p>
            <a:pPr lvl="1"/>
            <a:r>
              <a:rPr lang="en-US" sz="2800" b="1" dirty="0">
                <a:solidFill>
                  <a:schemeClr val="accent2"/>
                </a:solidFill>
              </a:rPr>
              <a:t>Adultery is a part of the larger term ‘fornication’ but is emphasized individually because of the individual choice and societal importance of the marriage and family unit</a:t>
            </a:r>
          </a:p>
          <a:p>
            <a:pPr lvl="1"/>
            <a:endParaRPr lang="en-US" sz="2800" b="1" dirty="0">
              <a:solidFill>
                <a:schemeClr val="accent2"/>
              </a:solidFill>
            </a:endParaRPr>
          </a:p>
          <a:p>
            <a:endParaRPr lang="en-US" sz="2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675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37495"/>
            <a:ext cx="7680960" cy="1371600"/>
          </a:xfrm>
        </p:spPr>
        <p:txBody>
          <a:bodyPr/>
          <a:lstStyle/>
          <a:p>
            <a:pPr algn="ctr"/>
            <a:r>
              <a:rPr lang="en-US" b="1" dirty="0"/>
              <a:t>Fornication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725" y="1988191"/>
            <a:ext cx="9135611" cy="4513277"/>
          </a:xfrm>
        </p:spPr>
        <p:txBody>
          <a:bodyPr>
            <a:normAutofit/>
          </a:bodyPr>
          <a:lstStyle/>
          <a:p>
            <a:r>
              <a:rPr lang="en-US" sz="3100" b="1" dirty="0">
                <a:solidFill>
                  <a:schemeClr val="bg1"/>
                </a:solidFill>
              </a:rPr>
              <a:t>Definition: illicit physical intimacy, including: </a:t>
            </a:r>
          </a:p>
          <a:p>
            <a:pPr lvl="1"/>
            <a:r>
              <a:rPr lang="en-US" sz="2600" b="1" dirty="0">
                <a:solidFill>
                  <a:schemeClr val="accent2"/>
                </a:solidFill>
              </a:rPr>
              <a:t>Adultery and Incest</a:t>
            </a:r>
          </a:p>
          <a:p>
            <a:pPr lvl="2"/>
            <a:r>
              <a:rPr lang="en-US" sz="2400" b="1" dirty="0">
                <a:solidFill>
                  <a:schemeClr val="accent3"/>
                </a:solidFill>
              </a:rPr>
              <a:t>I Cor 5:1</a:t>
            </a:r>
          </a:p>
          <a:p>
            <a:pPr marL="548640" lvl="2" indent="0">
              <a:buNone/>
            </a:pPr>
            <a:endParaRPr lang="en-US" sz="2600" b="1" dirty="0">
              <a:solidFill>
                <a:schemeClr val="accent3"/>
              </a:solidFill>
            </a:endParaRPr>
          </a:p>
          <a:p>
            <a:pPr lvl="1"/>
            <a:r>
              <a:rPr lang="en-US" sz="2800" b="1" dirty="0">
                <a:solidFill>
                  <a:schemeClr val="accent2"/>
                </a:solidFill>
              </a:rPr>
              <a:t>Intimacy with a prostitute</a:t>
            </a:r>
          </a:p>
          <a:p>
            <a:pPr lvl="2"/>
            <a:r>
              <a:rPr lang="en-US" sz="2400" b="1" dirty="0">
                <a:solidFill>
                  <a:schemeClr val="accent3"/>
                </a:solidFill>
              </a:rPr>
              <a:t>I Cor 6:13-15</a:t>
            </a:r>
          </a:p>
          <a:p>
            <a:pPr marL="548640" lvl="2" indent="0">
              <a:buNone/>
            </a:pPr>
            <a:endParaRPr lang="en-US" sz="2400" b="1" dirty="0">
              <a:solidFill>
                <a:schemeClr val="accent3"/>
              </a:solidFill>
            </a:endParaRPr>
          </a:p>
          <a:p>
            <a:pPr lvl="1"/>
            <a:r>
              <a:rPr lang="en-US" sz="2800" b="1" dirty="0">
                <a:solidFill>
                  <a:schemeClr val="accent2"/>
                </a:solidFill>
              </a:rPr>
              <a:t>Homosexuality (and implied </a:t>
            </a:r>
            <a:r>
              <a:rPr lang="en-US" sz="2800" b="1" dirty="0" err="1">
                <a:solidFill>
                  <a:schemeClr val="accent2"/>
                </a:solidFill>
              </a:rPr>
              <a:t>beastiality</a:t>
            </a:r>
            <a:r>
              <a:rPr lang="en-US" sz="2800" b="1" dirty="0">
                <a:solidFill>
                  <a:schemeClr val="accent2"/>
                </a:solidFill>
              </a:rPr>
              <a:t>)</a:t>
            </a:r>
          </a:p>
          <a:p>
            <a:pPr lvl="2"/>
            <a:r>
              <a:rPr lang="en-US" sz="2400" b="1" dirty="0">
                <a:solidFill>
                  <a:schemeClr val="accent3"/>
                </a:solidFill>
              </a:rPr>
              <a:t>Jude 7</a:t>
            </a:r>
          </a:p>
          <a:p>
            <a:pPr marL="274320" lvl="1" indent="0">
              <a:buNone/>
            </a:pPr>
            <a:endParaRPr lang="en-US" sz="2800" b="1" dirty="0">
              <a:solidFill>
                <a:schemeClr val="accent2"/>
              </a:solidFill>
            </a:endParaRPr>
          </a:p>
          <a:p>
            <a:pPr lvl="1"/>
            <a:endParaRPr lang="en-US" sz="2800" b="1" dirty="0">
              <a:solidFill>
                <a:schemeClr val="accent2"/>
              </a:solidFill>
            </a:endParaRPr>
          </a:p>
          <a:p>
            <a:endParaRPr lang="en-US" sz="2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643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37495"/>
            <a:ext cx="7680960" cy="1371600"/>
          </a:xfrm>
        </p:spPr>
        <p:txBody>
          <a:bodyPr/>
          <a:lstStyle/>
          <a:p>
            <a:pPr algn="ctr"/>
            <a:r>
              <a:rPr lang="en-US" b="1" dirty="0"/>
              <a:t>Uncleanness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060" y="1988191"/>
            <a:ext cx="8607104" cy="4513277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Definition: obsessive retention in the mind’s eye of thoughts of perverted physical intimacy </a:t>
            </a:r>
          </a:p>
          <a:p>
            <a:pPr marL="548640" lvl="2" indent="0">
              <a:buNone/>
            </a:pPr>
            <a:endParaRPr lang="en-US" sz="2600" b="1" dirty="0">
              <a:solidFill>
                <a:schemeClr val="accent3"/>
              </a:solidFill>
            </a:endParaRPr>
          </a:p>
          <a:p>
            <a:pPr lvl="1"/>
            <a:r>
              <a:rPr lang="en-US" sz="2800" b="1" dirty="0">
                <a:solidFill>
                  <a:schemeClr val="accent2"/>
                </a:solidFill>
              </a:rPr>
              <a:t>Retained obsessive thoughts are a </a:t>
            </a:r>
            <a:r>
              <a:rPr lang="en-US" sz="2800" b="1" u="sng" dirty="0">
                <a:solidFill>
                  <a:schemeClr val="accent2"/>
                </a:solidFill>
              </a:rPr>
              <a:t>subset</a:t>
            </a:r>
            <a:r>
              <a:rPr lang="en-US" sz="2800" b="1" dirty="0">
                <a:solidFill>
                  <a:schemeClr val="accent2"/>
                </a:solidFill>
              </a:rPr>
              <a:t> of all unrighteous lusts and passions</a:t>
            </a:r>
          </a:p>
          <a:p>
            <a:pPr lvl="2"/>
            <a:r>
              <a:rPr lang="en-US" sz="2400" b="1" dirty="0" err="1">
                <a:solidFill>
                  <a:schemeClr val="accent3"/>
                </a:solidFill>
              </a:rPr>
              <a:t>cf</a:t>
            </a:r>
            <a:r>
              <a:rPr lang="en-US" sz="2400" b="1" dirty="0">
                <a:solidFill>
                  <a:schemeClr val="accent3"/>
                </a:solidFill>
              </a:rPr>
              <a:t> I </a:t>
            </a:r>
            <a:r>
              <a:rPr lang="en-US" sz="2400" b="1" dirty="0" err="1">
                <a:solidFill>
                  <a:schemeClr val="accent3"/>
                </a:solidFill>
              </a:rPr>
              <a:t>Thess</a:t>
            </a:r>
            <a:r>
              <a:rPr lang="en-US" sz="2400" b="1" dirty="0">
                <a:solidFill>
                  <a:schemeClr val="accent3"/>
                </a:solidFill>
              </a:rPr>
              <a:t> 4:3-7</a:t>
            </a:r>
          </a:p>
          <a:p>
            <a:pPr marL="274320" lvl="1" indent="0">
              <a:buNone/>
            </a:pPr>
            <a:endParaRPr lang="en-US" sz="2800" b="1" dirty="0">
              <a:solidFill>
                <a:schemeClr val="accent2"/>
              </a:solidFill>
            </a:endParaRPr>
          </a:p>
          <a:p>
            <a:pPr lvl="1"/>
            <a:endParaRPr lang="en-US" sz="2800" b="1" dirty="0">
              <a:solidFill>
                <a:schemeClr val="accent2"/>
              </a:solidFill>
            </a:endParaRPr>
          </a:p>
          <a:p>
            <a:endParaRPr lang="en-US" sz="2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773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56532"/>
            <a:ext cx="7680960" cy="1371600"/>
          </a:xfrm>
        </p:spPr>
        <p:txBody>
          <a:bodyPr/>
          <a:lstStyle/>
          <a:p>
            <a:pPr algn="ctr"/>
            <a:r>
              <a:rPr lang="en-US" b="1" dirty="0"/>
              <a:t>Lasciviousness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004" y="1590981"/>
            <a:ext cx="8615494" cy="4994377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Definition: literally “without restraint”  Outrageous lewd behavior</a:t>
            </a:r>
          </a:p>
          <a:p>
            <a:pPr marL="548640" lvl="2" indent="0">
              <a:buNone/>
            </a:pPr>
            <a:endParaRPr lang="en-US" sz="1600" b="1" dirty="0">
              <a:solidFill>
                <a:schemeClr val="accent3"/>
              </a:solidFill>
            </a:endParaRPr>
          </a:p>
          <a:p>
            <a:pPr lvl="1"/>
            <a:r>
              <a:rPr lang="en-US" sz="2400" b="1" dirty="0">
                <a:solidFill>
                  <a:schemeClr val="accent2"/>
                </a:solidFill>
              </a:rPr>
              <a:t>Condition of Sodom</a:t>
            </a:r>
          </a:p>
          <a:p>
            <a:pPr lvl="2"/>
            <a:r>
              <a:rPr lang="en-US" sz="2400" b="1" dirty="0">
                <a:solidFill>
                  <a:schemeClr val="accent3"/>
                </a:solidFill>
              </a:rPr>
              <a:t>II Pet 2:7</a:t>
            </a:r>
          </a:p>
          <a:p>
            <a:pPr marL="548640" lvl="2" indent="0">
              <a:buNone/>
            </a:pPr>
            <a:endParaRPr lang="en-US" sz="2400" b="1" dirty="0">
              <a:solidFill>
                <a:schemeClr val="accent3"/>
              </a:solidFill>
            </a:endParaRPr>
          </a:p>
          <a:p>
            <a:pPr lvl="1"/>
            <a:r>
              <a:rPr lang="en-US" sz="2400" b="1" dirty="0">
                <a:solidFill>
                  <a:schemeClr val="accent2"/>
                </a:solidFill>
              </a:rPr>
              <a:t>The lifestyle of the Gentiles (nations)</a:t>
            </a:r>
          </a:p>
          <a:p>
            <a:pPr lvl="2"/>
            <a:r>
              <a:rPr lang="en-US" sz="2400" b="1" dirty="0">
                <a:solidFill>
                  <a:schemeClr val="accent3"/>
                </a:solidFill>
              </a:rPr>
              <a:t>Eph 4:17-20</a:t>
            </a:r>
          </a:p>
          <a:p>
            <a:pPr marL="548640" lvl="2" indent="0">
              <a:buNone/>
            </a:pPr>
            <a:endParaRPr lang="en-US" sz="2400" b="1" dirty="0">
              <a:solidFill>
                <a:schemeClr val="accent3"/>
              </a:solidFill>
            </a:endParaRPr>
          </a:p>
          <a:p>
            <a:pPr lvl="1"/>
            <a:r>
              <a:rPr lang="en-US" sz="2400" b="1" dirty="0">
                <a:solidFill>
                  <a:schemeClr val="accent2"/>
                </a:solidFill>
              </a:rPr>
              <a:t>Some believers have experienced lasciviousness in their pre-salvation years</a:t>
            </a:r>
          </a:p>
          <a:p>
            <a:pPr lvl="2"/>
            <a:r>
              <a:rPr lang="en-US" sz="2400" b="1" dirty="0">
                <a:solidFill>
                  <a:schemeClr val="accent3"/>
                </a:solidFill>
              </a:rPr>
              <a:t>I Pet 4:1-3</a:t>
            </a:r>
          </a:p>
        </p:txBody>
      </p:sp>
    </p:spTree>
    <p:extLst>
      <p:ext uri="{BB962C8B-B14F-4D97-AF65-F5344CB8AC3E}">
        <p14:creationId xmlns:p14="http://schemas.microsoft.com/office/powerpoint/2010/main" val="1094834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56532"/>
            <a:ext cx="7680960" cy="1371600"/>
          </a:xfrm>
        </p:spPr>
        <p:txBody>
          <a:bodyPr/>
          <a:lstStyle/>
          <a:p>
            <a:pPr algn="ctr"/>
            <a:r>
              <a:rPr lang="en-US" b="1" dirty="0"/>
              <a:t>Lasciviousness </a:t>
            </a:r>
            <a:r>
              <a:rPr lang="en-US" sz="2000" b="1" dirty="0"/>
              <a:t>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059" y="2122415"/>
            <a:ext cx="8657439" cy="4462943"/>
          </a:xfrm>
        </p:spPr>
        <p:txBody>
          <a:bodyPr>
            <a:normAutofit/>
          </a:bodyPr>
          <a:lstStyle/>
          <a:p>
            <a:r>
              <a:rPr lang="en-US" sz="2200" b="1" dirty="0">
                <a:solidFill>
                  <a:schemeClr val="bg1"/>
                </a:solidFill>
              </a:rPr>
              <a:t>Definition: literally “without restraint”  Outrageous lewd behavior</a:t>
            </a:r>
            <a:endParaRPr lang="en-US" sz="1600" b="1" dirty="0">
              <a:solidFill>
                <a:schemeClr val="accent3"/>
              </a:solidFill>
            </a:endParaRPr>
          </a:p>
          <a:p>
            <a:pPr marL="548640" lvl="2" indent="0">
              <a:buNone/>
            </a:pPr>
            <a:endParaRPr lang="en-US" sz="1800" b="1" dirty="0">
              <a:solidFill>
                <a:schemeClr val="accent3"/>
              </a:solidFill>
            </a:endParaRPr>
          </a:p>
          <a:p>
            <a:pPr lvl="1"/>
            <a:r>
              <a:rPr lang="en-US" sz="2400" b="1" dirty="0">
                <a:solidFill>
                  <a:schemeClr val="accent2"/>
                </a:solidFill>
              </a:rPr>
              <a:t>Some believers may yet to succumb to the lust of lasciviousness</a:t>
            </a:r>
          </a:p>
          <a:p>
            <a:pPr lvl="2"/>
            <a:r>
              <a:rPr lang="en-US" sz="2400" b="1" dirty="0">
                <a:solidFill>
                  <a:schemeClr val="accent3"/>
                </a:solidFill>
              </a:rPr>
              <a:t>II Cor 12:20-21</a:t>
            </a:r>
          </a:p>
          <a:p>
            <a:pPr marL="548640" lvl="2" indent="0">
              <a:buNone/>
            </a:pPr>
            <a:endParaRPr lang="en-US" sz="2400" b="1" dirty="0">
              <a:solidFill>
                <a:schemeClr val="accent3"/>
              </a:solidFill>
            </a:endParaRPr>
          </a:p>
          <a:p>
            <a:pPr lvl="1"/>
            <a:r>
              <a:rPr lang="en-US" sz="2400" b="1" dirty="0">
                <a:solidFill>
                  <a:schemeClr val="accent2"/>
                </a:solidFill>
              </a:rPr>
              <a:t>God’s grace has been made a (false) pretext for lasciviousness by some </a:t>
            </a:r>
          </a:p>
          <a:p>
            <a:pPr lvl="2"/>
            <a:r>
              <a:rPr lang="en-US" sz="2400" b="1" dirty="0">
                <a:solidFill>
                  <a:schemeClr val="accent3"/>
                </a:solidFill>
              </a:rPr>
              <a:t>Jude 4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490761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7734" y="226665"/>
            <a:ext cx="8791956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734" y="248823"/>
            <a:ext cx="7763697" cy="1371600"/>
          </a:xfrm>
        </p:spPr>
        <p:txBody>
          <a:bodyPr>
            <a:normAutofit/>
          </a:bodyPr>
          <a:lstStyle/>
          <a:p>
            <a:r>
              <a:rPr lang="en-US" b="1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" y="1812021"/>
            <a:ext cx="8755380" cy="46978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b="1" dirty="0"/>
              <a:t>God’s ONLY way of escape from unrighteous </a:t>
            </a:r>
            <a:r>
              <a:rPr lang="en-US" sz="2600" b="1" u="sng" dirty="0"/>
              <a:t>thoughts </a:t>
            </a:r>
            <a:r>
              <a:rPr lang="en-US" sz="2600" b="1" dirty="0"/>
              <a:t>of physical intimacy that can lead to unrighteous </a:t>
            </a:r>
            <a:r>
              <a:rPr lang="en-US" sz="2600" b="1" u="sng" dirty="0"/>
              <a:t>acts</a:t>
            </a:r>
            <a:r>
              <a:rPr lang="en-US" sz="2600" b="1" dirty="0"/>
              <a:t> of physical intimacy:</a:t>
            </a:r>
          </a:p>
          <a:p>
            <a:pPr marL="0" indent="0">
              <a:buNone/>
            </a:pPr>
            <a:endParaRPr lang="en-US" sz="2600" b="1" dirty="0"/>
          </a:p>
          <a:p>
            <a:pPr marL="0" indent="0">
              <a:buNone/>
            </a:pPr>
            <a:r>
              <a:rPr lang="en-US" sz="2600" b="1" dirty="0"/>
              <a:t>	</a:t>
            </a:r>
            <a:r>
              <a:rPr lang="en-US" sz="2600" b="1" dirty="0">
                <a:solidFill>
                  <a:schemeClr val="accent1"/>
                </a:solidFill>
              </a:rPr>
              <a:t>Rom 6:11  </a:t>
            </a:r>
            <a:r>
              <a:rPr lang="en-US" sz="2600" b="1" dirty="0">
                <a:solidFill>
                  <a:schemeClr val="accent2"/>
                </a:solidFill>
              </a:rPr>
              <a:t>“…count it true that you are dead to the 	sin nature, but alive to God”</a:t>
            </a:r>
          </a:p>
          <a:p>
            <a:pPr marL="0" indent="0">
              <a:buNone/>
            </a:pPr>
            <a:endParaRPr lang="en-US" sz="26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accent2"/>
                </a:solidFill>
              </a:rPr>
              <a:t>	</a:t>
            </a:r>
            <a:r>
              <a:rPr lang="en-US" sz="2600" b="1" dirty="0">
                <a:solidFill>
                  <a:schemeClr val="accent1"/>
                </a:solidFill>
              </a:rPr>
              <a:t>Col 3:1-2,5  </a:t>
            </a:r>
            <a:r>
              <a:rPr lang="en-US" sz="2600" b="1" dirty="0">
                <a:solidFill>
                  <a:schemeClr val="accent2"/>
                </a:solidFill>
              </a:rPr>
              <a:t>“If you then be risen with Christ… set 	your (deep) reflective thinking on things above…”</a:t>
            </a:r>
          </a:p>
          <a:p>
            <a:pPr marL="0" indent="0">
              <a:buNone/>
            </a:pPr>
            <a:endParaRPr lang="en-US" sz="26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accent2"/>
                </a:solidFill>
              </a:rPr>
              <a:t>	</a:t>
            </a:r>
            <a:r>
              <a:rPr lang="en-US" sz="2600" b="1" dirty="0">
                <a:solidFill>
                  <a:schemeClr val="accent1"/>
                </a:solidFill>
              </a:rPr>
              <a:t>James 1:2  </a:t>
            </a:r>
            <a:r>
              <a:rPr lang="en-US" sz="2600" b="1" dirty="0">
                <a:solidFill>
                  <a:schemeClr val="accent2"/>
                </a:solidFill>
              </a:rPr>
              <a:t>“count it all joy when you fall into 	various temptations”</a:t>
            </a:r>
          </a:p>
          <a:p>
            <a:pPr marL="274320" lvl="1" indent="0">
              <a:buNone/>
            </a:pPr>
            <a:endParaRPr lang="en-US" b="1" dirty="0"/>
          </a:p>
          <a:p>
            <a:pPr marL="274320" lvl="1" indent="0">
              <a:buNone/>
            </a:pPr>
            <a:endParaRPr lang="en-US" b="1" i="1" u="sng" dirty="0"/>
          </a:p>
        </p:txBody>
      </p:sp>
    </p:spTree>
    <p:extLst>
      <p:ext uri="{BB962C8B-B14F-4D97-AF65-F5344CB8AC3E}">
        <p14:creationId xmlns:p14="http://schemas.microsoft.com/office/powerpoint/2010/main" val="25156373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319</Words>
  <Application>Microsoft Office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Savon</vt:lpstr>
      <vt:lpstr>The works of the flesh: (part 1) Perverted physical intimacy</vt:lpstr>
      <vt:lpstr>REVIEW</vt:lpstr>
      <vt:lpstr>Introduction</vt:lpstr>
      <vt:lpstr>Adultery </vt:lpstr>
      <vt:lpstr>Fornication</vt:lpstr>
      <vt:lpstr>Uncleanness </vt:lpstr>
      <vt:lpstr>Lasciviousness</vt:lpstr>
      <vt:lpstr>Lasciviousness (continued)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May 5, 2019</dc:title>
  <dc:creator>dee konrad</dc:creator>
  <cp:lastModifiedBy>dee konrad</cp:lastModifiedBy>
  <cp:revision>2</cp:revision>
  <dcterms:created xsi:type="dcterms:W3CDTF">2019-05-05T16:50:23Z</dcterms:created>
  <dcterms:modified xsi:type="dcterms:W3CDTF">2019-05-06T17:50:47Z</dcterms:modified>
</cp:coreProperties>
</file>