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11"/>
  </p:notesMasterIdLst>
  <p:sldIdLst>
    <p:sldId id="256" r:id="rId2"/>
    <p:sldId id="890" r:id="rId3"/>
    <p:sldId id="904" r:id="rId4"/>
    <p:sldId id="905" r:id="rId5"/>
    <p:sldId id="906" r:id="rId6"/>
    <p:sldId id="907" r:id="rId7"/>
    <p:sldId id="908" r:id="rId8"/>
    <p:sldId id="909" r:id="rId9"/>
    <p:sldId id="84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7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C32AC9-EEFF-4E2D-B7ED-0CDADAAA571C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8A16510-1EAB-4216-B89C-F96373E90534}">
      <dgm:prSet/>
      <dgm:spPr/>
      <dgm:t>
        <a:bodyPr/>
        <a:lstStyle/>
        <a:p>
          <a:r>
            <a:rPr lang="en-US" b="1" dirty="0"/>
            <a:t>We look at an activity that is good when used by God, or by a spiritual Christian who is directed in its use by Scripture.</a:t>
          </a:r>
          <a:endParaRPr lang="en-US" dirty="0"/>
        </a:p>
      </dgm:t>
    </dgm:pt>
    <dgm:pt modelId="{491D5389-5C6B-477C-AC54-5A6405747E8C}" type="parTrans" cxnId="{AE825F91-F122-4B06-A211-7FF68EAFE8D5}">
      <dgm:prSet/>
      <dgm:spPr/>
      <dgm:t>
        <a:bodyPr/>
        <a:lstStyle/>
        <a:p>
          <a:endParaRPr lang="en-US"/>
        </a:p>
      </dgm:t>
    </dgm:pt>
    <dgm:pt modelId="{2198A84E-8302-4D95-9FBE-829C67EB082A}" type="sibTrans" cxnId="{AE825F91-F122-4B06-A211-7FF68EAFE8D5}">
      <dgm:prSet/>
      <dgm:spPr/>
      <dgm:t>
        <a:bodyPr/>
        <a:lstStyle/>
        <a:p>
          <a:endParaRPr lang="en-US"/>
        </a:p>
      </dgm:t>
    </dgm:pt>
    <dgm:pt modelId="{0B461C95-32D0-48FC-B600-9BA479E7601A}">
      <dgm:prSet/>
      <dgm:spPr/>
      <dgm:t>
        <a:bodyPr/>
        <a:lstStyle/>
        <a:p>
          <a:r>
            <a:rPr lang="en-US" b="1"/>
            <a:t>This same activity is evil when energized by the sin nature</a:t>
          </a:r>
          <a:endParaRPr lang="en-US"/>
        </a:p>
      </dgm:t>
    </dgm:pt>
    <dgm:pt modelId="{C1723FEA-74E4-400F-B964-FAE163605F2E}" type="parTrans" cxnId="{150F7DB9-4062-4427-AB18-134CA6A90AEE}">
      <dgm:prSet/>
      <dgm:spPr/>
      <dgm:t>
        <a:bodyPr/>
        <a:lstStyle/>
        <a:p>
          <a:endParaRPr lang="en-US"/>
        </a:p>
      </dgm:t>
    </dgm:pt>
    <dgm:pt modelId="{8CAE3406-4334-4180-AF99-FCE750962BC8}" type="sibTrans" cxnId="{150F7DB9-4062-4427-AB18-134CA6A90AEE}">
      <dgm:prSet/>
      <dgm:spPr/>
      <dgm:t>
        <a:bodyPr/>
        <a:lstStyle/>
        <a:p>
          <a:endParaRPr lang="en-US"/>
        </a:p>
      </dgm:t>
    </dgm:pt>
    <dgm:pt modelId="{F8C45346-6CAF-4430-AB48-32D4C3EAC975}" type="pres">
      <dgm:prSet presAssocID="{30C32AC9-EEFF-4E2D-B7ED-0CDADAAA571C}" presName="Name0" presStyleCnt="0">
        <dgm:presLayoutVars>
          <dgm:dir/>
          <dgm:animLvl val="lvl"/>
          <dgm:resizeHandles val="exact"/>
        </dgm:presLayoutVars>
      </dgm:prSet>
      <dgm:spPr/>
    </dgm:pt>
    <dgm:pt modelId="{14C4C446-FF89-415D-BF37-004795D0605E}" type="pres">
      <dgm:prSet presAssocID="{0B461C95-32D0-48FC-B600-9BA479E7601A}" presName="boxAndChildren" presStyleCnt="0"/>
      <dgm:spPr/>
    </dgm:pt>
    <dgm:pt modelId="{6536CC8E-EF3A-44A4-AADF-0486AE7EDC8C}" type="pres">
      <dgm:prSet presAssocID="{0B461C95-32D0-48FC-B600-9BA479E7601A}" presName="parentTextBox" presStyleLbl="node1" presStyleIdx="0" presStyleCnt="2"/>
      <dgm:spPr/>
    </dgm:pt>
    <dgm:pt modelId="{A94314A3-6DBE-46A3-9025-F22868B8E1CC}" type="pres">
      <dgm:prSet presAssocID="{2198A84E-8302-4D95-9FBE-829C67EB082A}" presName="sp" presStyleCnt="0"/>
      <dgm:spPr/>
    </dgm:pt>
    <dgm:pt modelId="{C668509C-5B4E-46B1-AF6A-D5700C511C38}" type="pres">
      <dgm:prSet presAssocID="{08A16510-1EAB-4216-B89C-F96373E90534}" presName="arrowAndChildren" presStyleCnt="0"/>
      <dgm:spPr/>
    </dgm:pt>
    <dgm:pt modelId="{9E2F6506-0398-4FC0-9AC4-2915587A5880}" type="pres">
      <dgm:prSet presAssocID="{08A16510-1EAB-4216-B89C-F96373E90534}" presName="parentTextArrow" presStyleLbl="node1" presStyleIdx="1" presStyleCnt="2"/>
      <dgm:spPr/>
    </dgm:pt>
  </dgm:ptLst>
  <dgm:cxnLst>
    <dgm:cxn modelId="{07B2BC01-9B82-4479-9F35-56B51EB81959}" type="presOf" srcId="{08A16510-1EAB-4216-B89C-F96373E90534}" destId="{9E2F6506-0398-4FC0-9AC4-2915587A5880}" srcOrd="0" destOrd="0" presId="urn:microsoft.com/office/officeart/2005/8/layout/process4"/>
    <dgm:cxn modelId="{AE825F91-F122-4B06-A211-7FF68EAFE8D5}" srcId="{30C32AC9-EEFF-4E2D-B7ED-0CDADAAA571C}" destId="{08A16510-1EAB-4216-B89C-F96373E90534}" srcOrd="0" destOrd="0" parTransId="{491D5389-5C6B-477C-AC54-5A6405747E8C}" sibTransId="{2198A84E-8302-4D95-9FBE-829C67EB082A}"/>
    <dgm:cxn modelId="{59D8F8A9-21C3-4777-95C6-4B6DFD5A6423}" type="presOf" srcId="{0B461C95-32D0-48FC-B600-9BA479E7601A}" destId="{6536CC8E-EF3A-44A4-AADF-0486AE7EDC8C}" srcOrd="0" destOrd="0" presId="urn:microsoft.com/office/officeart/2005/8/layout/process4"/>
    <dgm:cxn modelId="{150F7DB9-4062-4427-AB18-134CA6A90AEE}" srcId="{30C32AC9-EEFF-4E2D-B7ED-0CDADAAA571C}" destId="{0B461C95-32D0-48FC-B600-9BA479E7601A}" srcOrd="1" destOrd="0" parTransId="{C1723FEA-74E4-400F-B964-FAE163605F2E}" sibTransId="{8CAE3406-4334-4180-AF99-FCE750962BC8}"/>
    <dgm:cxn modelId="{F847CFD7-D43E-4164-BDD2-AEA753592657}" type="presOf" srcId="{30C32AC9-EEFF-4E2D-B7ED-0CDADAAA571C}" destId="{F8C45346-6CAF-4430-AB48-32D4C3EAC975}" srcOrd="0" destOrd="0" presId="urn:microsoft.com/office/officeart/2005/8/layout/process4"/>
    <dgm:cxn modelId="{8984FC04-EE48-438E-A844-5BDE31E403BC}" type="presParOf" srcId="{F8C45346-6CAF-4430-AB48-32D4C3EAC975}" destId="{14C4C446-FF89-415D-BF37-004795D0605E}" srcOrd="0" destOrd="0" presId="urn:microsoft.com/office/officeart/2005/8/layout/process4"/>
    <dgm:cxn modelId="{4E22A9E7-AB07-41CB-B9E1-A93E92BA3742}" type="presParOf" srcId="{14C4C446-FF89-415D-BF37-004795D0605E}" destId="{6536CC8E-EF3A-44A4-AADF-0486AE7EDC8C}" srcOrd="0" destOrd="0" presId="urn:microsoft.com/office/officeart/2005/8/layout/process4"/>
    <dgm:cxn modelId="{D0BD16A9-3863-44F5-AAA8-F966C86C61AA}" type="presParOf" srcId="{F8C45346-6CAF-4430-AB48-32D4C3EAC975}" destId="{A94314A3-6DBE-46A3-9025-F22868B8E1CC}" srcOrd="1" destOrd="0" presId="urn:microsoft.com/office/officeart/2005/8/layout/process4"/>
    <dgm:cxn modelId="{01DFF3E9-78AE-453C-9D34-ADCC551D5C99}" type="presParOf" srcId="{F8C45346-6CAF-4430-AB48-32D4C3EAC975}" destId="{C668509C-5B4E-46B1-AF6A-D5700C511C38}" srcOrd="2" destOrd="0" presId="urn:microsoft.com/office/officeart/2005/8/layout/process4"/>
    <dgm:cxn modelId="{ABD62F33-D5AE-4A76-A5D8-705298B8BCB9}" type="presParOf" srcId="{C668509C-5B4E-46B1-AF6A-D5700C511C38}" destId="{9E2F6506-0398-4FC0-9AC4-2915587A588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36CC8E-EF3A-44A4-AADF-0486AE7EDC8C}">
      <dsp:nvSpPr>
        <dsp:cNvPr id="0" name=""/>
        <dsp:cNvSpPr/>
      </dsp:nvSpPr>
      <dsp:spPr>
        <a:xfrm>
          <a:off x="0" y="2688558"/>
          <a:ext cx="7209126" cy="17639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This same activity is evil when energized by the sin nature</a:t>
          </a:r>
          <a:endParaRPr lang="en-US" sz="2700" kern="1200"/>
        </a:p>
      </dsp:txBody>
      <dsp:txXfrm>
        <a:off x="0" y="2688558"/>
        <a:ext cx="7209126" cy="1763985"/>
      </dsp:txXfrm>
    </dsp:sp>
    <dsp:sp modelId="{9E2F6506-0398-4FC0-9AC4-2915587A5880}">
      <dsp:nvSpPr>
        <dsp:cNvPr id="0" name=""/>
        <dsp:cNvSpPr/>
      </dsp:nvSpPr>
      <dsp:spPr>
        <a:xfrm rot="10800000">
          <a:off x="0" y="2008"/>
          <a:ext cx="7209126" cy="2713009"/>
        </a:xfrm>
        <a:prstGeom prst="upArrowCallou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We look at an activity that is good when used by God, or by a spiritual Christian who is directed in its use by Scripture.</a:t>
          </a:r>
          <a:endParaRPr lang="en-US" sz="2700" kern="1200" dirty="0"/>
        </a:p>
      </dsp:txBody>
      <dsp:txXfrm rot="10800000">
        <a:off x="0" y="2008"/>
        <a:ext cx="7209126" cy="1762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F7B3-01B0-4AE7-94BB-477A6F9F0643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8D666-E044-43F2-A71D-9CD93DC5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08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3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54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9556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888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9439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44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24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10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41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77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01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1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22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10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95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129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2">
              <a:lumMod val="90000"/>
            </a:schemeClr>
          </a:solidFill>
        </p:grpSpPr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3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4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5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6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8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0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5670183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398435-E8C2-49A6-A16C-752A6214E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287" y="1318590"/>
            <a:ext cx="4400730" cy="422082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</a:rPr>
              <a:t>The Fleshly Work of Zeal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3313A57-CC39-48AC-BE03-3C7C43092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87068" y="804334"/>
            <a:ext cx="3657600" cy="5249332"/>
          </a:xfrm>
        </p:spPr>
        <p:txBody>
          <a:bodyPr anchor="ctr">
            <a:normAutofit/>
          </a:bodyPr>
          <a:lstStyle/>
          <a:p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sz="3100" b="1" dirty="0">
                <a:solidFill>
                  <a:schemeClr val="tx1"/>
                </a:solidFill>
                <a:latin typeface="Script MT Bold" panose="03040602040607080904" pitchFamily="66" charset="0"/>
              </a:rPr>
              <a:t>Scripture Reading:</a:t>
            </a:r>
          </a:p>
          <a:p>
            <a:pPr algn="ctr"/>
            <a:r>
              <a:rPr lang="en-US" sz="3100" b="1" dirty="0">
                <a:solidFill>
                  <a:schemeClr val="tx1"/>
                </a:solidFill>
              </a:rPr>
              <a:t>James 3:13-18</a:t>
            </a:r>
          </a:p>
          <a:p>
            <a:r>
              <a:rPr lang="en-US" b="1" dirty="0">
                <a:solidFill>
                  <a:schemeClr val="tx1"/>
                </a:solidFill>
                <a:latin typeface="Script MT Bold" panose="030406020406070809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01194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7B5A23F-7276-435D-91DA-09104D777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571E91-9F9F-4054-879A-50E6DFD69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90" y="787400"/>
            <a:ext cx="5723409" cy="778933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EFFFF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AD77-A875-449A-9190-42DAE17E0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0" y="1822552"/>
            <a:ext cx="6129809" cy="50307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EFFFF"/>
                </a:solidFill>
              </a:rPr>
              <a:t>The works of the flesh are often linked together, especially through the fleshly work of self-centeredness (selfishness).</a:t>
            </a:r>
          </a:p>
          <a:p>
            <a:pPr marL="457200" lvl="1" indent="0">
              <a:buNone/>
            </a:pPr>
            <a:endParaRPr lang="en-US" b="1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224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5BE0789E-91A7-4246-978E-A17FE1BF9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96802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C6C0BD2-8B3C-4042-B4EE-5DB7665A3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5F53669F-C1E6-43B8-AC6F-B44CE56BF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53966C25-DAEA-4318-8FBC-EC6FF8F5A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ED6EA716-EAD4-4023-8673-0809A1E24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84261748-EFC0-4729-A7BB-A88FDAF6F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2C14F808-CC69-494F-98AC-CB750416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32">
              <a:extLst>
                <a:ext uri="{FF2B5EF4-FFF2-40B4-BE49-F238E27FC236}">
                  <a16:creationId xmlns:a16="http://schemas.microsoft.com/office/drawing/2014/main" id="{F1CA3607-84D0-4085-A363-796A17B1D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33">
              <a:extLst>
                <a:ext uri="{FF2B5EF4-FFF2-40B4-BE49-F238E27FC236}">
                  <a16:creationId xmlns:a16="http://schemas.microsoft.com/office/drawing/2014/main" id="{491E6160-2958-4A90-8B50-EDA182AAB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34">
              <a:extLst>
                <a:ext uri="{FF2B5EF4-FFF2-40B4-BE49-F238E27FC236}">
                  <a16:creationId xmlns:a16="http://schemas.microsoft.com/office/drawing/2014/main" id="{559F6CB7-E057-499B-A859-3602769892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35">
              <a:extLst>
                <a:ext uri="{FF2B5EF4-FFF2-40B4-BE49-F238E27FC236}">
                  <a16:creationId xmlns:a16="http://schemas.microsoft.com/office/drawing/2014/main" id="{FF12353D-CF89-4D03-8075-C161824E2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36">
              <a:extLst>
                <a:ext uri="{FF2B5EF4-FFF2-40B4-BE49-F238E27FC236}">
                  <a16:creationId xmlns:a16="http://schemas.microsoft.com/office/drawing/2014/main" id="{5B91C9D6-FAF2-445B-AF1B-43992602A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37">
              <a:extLst>
                <a:ext uri="{FF2B5EF4-FFF2-40B4-BE49-F238E27FC236}">
                  <a16:creationId xmlns:a16="http://schemas.microsoft.com/office/drawing/2014/main" id="{570F7A1D-86B1-4AD1-B4A3-9AE2A52C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38">
              <a:extLst>
                <a:ext uri="{FF2B5EF4-FFF2-40B4-BE49-F238E27FC236}">
                  <a16:creationId xmlns:a16="http://schemas.microsoft.com/office/drawing/2014/main" id="{52C6EBA8-95CC-4FE6-A8E4-3A6911E8A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F571E91-9F9F-4054-879A-50E6DFD69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792" y="1093380"/>
            <a:ext cx="2301136" cy="4671240"/>
          </a:xfrm>
        </p:spPr>
        <p:txBody>
          <a:bodyPr anchor="ctr">
            <a:normAutofit/>
          </a:bodyPr>
          <a:lstStyle/>
          <a:p>
            <a:pPr algn="r"/>
            <a:r>
              <a:rPr lang="en-US" b="1"/>
              <a:t>REVIEW</a:t>
            </a:r>
          </a:p>
        </p:txBody>
      </p:sp>
      <p:sp>
        <p:nvSpPr>
          <p:cNvPr id="46" name="Freeform 11">
            <a:extLst>
              <a:ext uri="{FF2B5EF4-FFF2-40B4-BE49-F238E27FC236}">
                <a16:creationId xmlns:a16="http://schemas.microsoft.com/office/drawing/2014/main" id="{15EDA122-4530-45D2-A70A-B1A967AAE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19" y="3179901"/>
            <a:ext cx="823645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782F52E-0F94-4BFC-9F89-B054DDEAB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96802" y="0"/>
            <a:ext cx="554719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BAD77-A875-449A-9190-42DAE17E0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8357" y="109057"/>
            <a:ext cx="5433364" cy="6748943"/>
          </a:xfrm>
        </p:spPr>
        <p:txBody>
          <a:bodyPr anchor="ctr">
            <a:normAutofit/>
          </a:bodyPr>
          <a:lstStyle/>
          <a:p>
            <a:r>
              <a:rPr lang="en-US" sz="3600" b="1" dirty="0"/>
              <a:t>Strife and Envy</a:t>
            </a:r>
          </a:p>
          <a:p>
            <a:pPr lvl="1"/>
            <a:r>
              <a:rPr lang="en-US" sz="3200" b="1" dirty="0"/>
              <a:t>The only time envy is correctly used is by the Holy Spirit (James 4:4-5)	</a:t>
            </a:r>
          </a:p>
          <a:p>
            <a:pPr lvl="2"/>
            <a:r>
              <a:rPr lang="en-US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“yearns” = ‘facing’ or ‘in light of’</a:t>
            </a:r>
          </a:p>
          <a:p>
            <a:pPr lvl="2"/>
            <a:r>
              <a:rPr lang="en-US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The Holy Spirit’s envy over our determination to befriend the world system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7488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B53A1C-EDEF-44A4-BFBB-89D20E377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442" y="160456"/>
            <a:ext cx="7284749" cy="1280890"/>
          </a:xfrm>
        </p:spPr>
        <p:txBody>
          <a:bodyPr>
            <a:normAutofit/>
          </a:bodyPr>
          <a:lstStyle/>
          <a:p>
            <a:r>
              <a:rPr lang="en-US" b="1" dirty="0"/>
              <a:t>Today:	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1DCA15-21BA-4337-B69E-F6306F97B4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669580"/>
              </p:ext>
            </p:extLst>
          </p:nvPr>
        </p:nvGraphicFramePr>
        <p:xfrm>
          <a:off x="1188254" y="1661020"/>
          <a:ext cx="7209126" cy="4454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0448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F70CC-BAEC-4CFD-A6D2-61E43BD0D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7405" y="213050"/>
            <a:ext cx="7558481" cy="1280890"/>
          </a:xfrm>
        </p:spPr>
        <p:txBody>
          <a:bodyPr/>
          <a:lstStyle/>
          <a:p>
            <a:r>
              <a:rPr lang="en-US" b="1" dirty="0"/>
              <a:t>THE MEANING OF THE TERM ‘ZEAL’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1A693-B40E-4587-B9F3-D29B214C0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29" y="1216404"/>
            <a:ext cx="8556771" cy="5641596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/>
              <a:t>Comes from </a:t>
            </a:r>
            <a:r>
              <a:rPr lang="en-US" sz="2200" b="1" dirty="0" err="1">
                <a:latin typeface="TekniaGreek" panose="02000503060000020004" pitchFamily="2" charset="0"/>
              </a:rPr>
              <a:t>zeo</a:t>
            </a:r>
            <a:r>
              <a:rPr lang="en-US" sz="2200" b="1" dirty="0">
                <a:latin typeface="TekniaGreek" panose="02000503060000020004" pitchFamily="2" charset="0"/>
              </a:rPr>
              <a:t> </a:t>
            </a:r>
            <a:r>
              <a:rPr lang="en-US" sz="2200" b="1" dirty="0"/>
              <a:t>which means ‘to boil’ </a:t>
            </a:r>
          </a:p>
          <a:p>
            <a:pPr lvl="1"/>
            <a:r>
              <a:rPr lang="en-US" sz="1900" b="1" dirty="0">
                <a:solidFill>
                  <a:schemeClr val="accent2">
                    <a:lumMod val="75000"/>
                  </a:schemeClr>
                </a:solidFill>
              </a:rPr>
              <a:t>Rom 12:4; Acts 18:25 “fervent in spirit”</a:t>
            </a:r>
          </a:p>
          <a:p>
            <a:pPr marL="457200" lvl="1" indent="0">
              <a:buNone/>
            </a:pPr>
            <a:endParaRPr lang="en-US" sz="1900" b="1" dirty="0"/>
          </a:p>
          <a:p>
            <a:r>
              <a:rPr lang="en-US" sz="2200" b="1" dirty="0"/>
              <a:t>“Zeal” is found 34x in NT</a:t>
            </a:r>
          </a:p>
          <a:p>
            <a:pPr lvl="1"/>
            <a:r>
              <a:rPr lang="en-US" sz="1900" b="1" dirty="0">
                <a:solidFill>
                  <a:schemeClr val="accent2">
                    <a:lumMod val="75000"/>
                  </a:schemeClr>
                </a:solidFill>
              </a:rPr>
              <a:t>17x as a noun, 12x as a verb, 5x as an adjective</a:t>
            </a:r>
          </a:p>
          <a:p>
            <a:pPr marL="457200" lvl="1" indent="0">
              <a:buNone/>
            </a:pPr>
            <a:endParaRPr lang="en-US" sz="1900" b="1" dirty="0"/>
          </a:p>
          <a:p>
            <a:r>
              <a:rPr lang="en-US" sz="2200" b="1" dirty="0"/>
              <a:t>Translated in the KJV zeal, envy, indignation, jealous, emulation, desire, covet, fervent mind</a:t>
            </a:r>
          </a:p>
          <a:p>
            <a:pPr marL="0" indent="0">
              <a:buNone/>
            </a:pPr>
            <a:endParaRPr lang="en-US" sz="2200" b="1" dirty="0"/>
          </a:p>
          <a:p>
            <a:r>
              <a:rPr lang="en-US" sz="2200" b="1" dirty="0"/>
              <a:t>Vine’s Expository Dictionary:  note on ‘envy’</a:t>
            </a:r>
          </a:p>
          <a:p>
            <a:pPr lvl="1"/>
            <a:r>
              <a:rPr lang="en-US" sz="1900" b="1" dirty="0">
                <a:solidFill>
                  <a:schemeClr val="accent2">
                    <a:lumMod val="75000"/>
                  </a:schemeClr>
                </a:solidFill>
              </a:rPr>
              <a:t>‘Envy’ desires to </a:t>
            </a:r>
            <a:r>
              <a:rPr lang="en-US" sz="1900" b="1" u="sng" dirty="0">
                <a:solidFill>
                  <a:schemeClr val="accent2">
                    <a:lumMod val="75000"/>
                  </a:schemeClr>
                </a:solidFill>
              </a:rPr>
              <a:t>DEPRIVE </a:t>
            </a:r>
            <a:r>
              <a:rPr lang="en-US" sz="1900" b="1" dirty="0">
                <a:solidFill>
                  <a:schemeClr val="accent2">
                    <a:lumMod val="75000"/>
                  </a:schemeClr>
                </a:solidFill>
              </a:rPr>
              <a:t>another of what he has</a:t>
            </a:r>
          </a:p>
          <a:p>
            <a:pPr lvl="1"/>
            <a:r>
              <a:rPr lang="en-US" sz="1900" b="1" dirty="0">
                <a:solidFill>
                  <a:schemeClr val="accent2">
                    <a:lumMod val="75000"/>
                  </a:schemeClr>
                </a:solidFill>
              </a:rPr>
              <a:t>‘Zeal’ desires to </a:t>
            </a:r>
            <a:r>
              <a:rPr lang="en-US" sz="1900" b="1" u="sng" dirty="0">
                <a:solidFill>
                  <a:schemeClr val="accent2">
                    <a:lumMod val="75000"/>
                  </a:schemeClr>
                </a:solidFill>
              </a:rPr>
              <a:t>HAVE</a:t>
            </a:r>
            <a:r>
              <a:rPr lang="en-US" sz="1900" b="1" dirty="0">
                <a:solidFill>
                  <a:schemeClr val="accent2">
                    <a:lumMod val="75000"/>
                  </a:schemeClr>
                </a:solidFill>
              </a:rPr>
              <a:t> the same sort of thing (or more) for itself</a:t>
            </a:r>
          </a:p>
          <a:p>
            <a:pPr marL="457200" lvl="1" indent="0">
              <a:buNone/>
            </a:pPr>
            <a:endParaRPr lang="en-US" sz="1900" b="1" dirty="0"/>
          </a:p>
          <a:p>
            <a:r>
              <a:rPr lang="en-US" sz="2200" b="1" dirty="0"/>
              <a:t>Definition:  “a burning desire for something, or to excel in something belonging to someone else”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086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B7E55-447C-42B9-8194-CB27CA0E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908" y="360727"/>
            <a:ext cx="7550091" cy="1367405"/>
          </a:xfrm>
        </p:spPr>
        <p:txBody>
          <a:bodyPr/>
          <a:lstStyle/>
          <a:p>
            <a:pPr algn="ctr"/>
            <a:r>
              <a:rPr lang="en-US" b="1" dirty="0"/>
              <a:t>BAD ZEAL – Zeal Perverted by the Sin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2F1A5-DB77-4191-9BC3-86CE6839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788" y="1644243"/>
            <a:ext cx="8338657" cy="5108896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19x in NT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Jewish zeal of God and the Law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Rom 10:2,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cf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 Phil 3:6, Gal 1:14, Acts 22:3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Zeal which promotes competition and ‘party’ spirit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Gal 4:17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Paul’s warning against walking by strife and zeal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Rom 13:13</a:t>
            </a:r>
          </a:p>
        </p:txBody>
      </p:sp>
    </p:spTree>
    <p:extLst>
      <p:ext uri="{BB962C8B-B14F-4D97-AF65-F5344CB8AC3E}">
        <p14:creationId xmlns:p14="http://schemas.microsoft.com/office/powerpoint/2010/main" val="3420821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B7E55-447C-42B9-8194-CB27CA0E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908" y="360727"/>
            <a:ext cx="7550091" cy="1048623"/>
          </a:xfrm>
        </p:spPr>
        <p:txBody>
          <a:bodyPr/>
          <a:lstStyle/>
          <a:p>
            <a:r>
              <a:rPr lang="en-US" b="1" dirty="0"/>
              <a:t>GOOD ZEAL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2F1A5-DB77-4191-9BC3-86CE6839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788" y="1493240"/>
            <a:ext cx="8221211" cy="5364759"/>
          </a:xfrm>
        </p:spPr>
        <p:txBody>
          <a:bodyPr>
            <a:normAutofit lnSpcReduction="10000"/>
          </a:bodyPr>
          <a:lstStyle/>
          <a:p>
            <a:r>
              <a:rPr lang="en-US" sz="2800" b="1" dirty="0"/>
              <a:t>15x in NT, </a:t>
            </a:r>
            <a:r>
              <a:rPr lang="en-US" sz="2800" b="1" dirty="0" err="1"/>
              <a:t>cf</a:t>
            </a:r>
            <a:r>
              <a:rPr lang="en-US" sz="2800" b="1" dirty="0"/>
              <a:t> Gal 4:18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Christ was correctly zealous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Jn 2:17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NT believers are to be zealous of good works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Titus 2:14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Agape love is NOT zealous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Love controls good zeal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Zeal should not control love</a:t>
            </a:r>
          </a:p>
        </p:txBody>
      </p:sp>
    </p:spTree>
    <p:extLst>
      <p:ext uri="{BB962C8B-B14F-4D97-AF65-F5344CB8AC3E}">
        <p14:creationId xmlns:p14="http://schemas.microsoft.com/office/powerpoint/2010/main" val="3515170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B7E55-447C-42B9-8194-CB27CA0E8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460" y="134224"/>
            <a:ext cx="7751427" cy="1048623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ZEAL and the Performance of Good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2F1A5-DB77-4191-9BC3-86CE68393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178" y="1828800"/>
            <a:ext cx="8212821" cy="5029199"/>
          </a:xfrm>
        </p:spPr>
        <p:txBody>
          <a:bodyPr>
            <a:normAutofit/>
          </a:bodyPr>
          <a:lstStyle/>
          <a:p>
            <a:r>
              <a:rPr lang="en-US" sz="2800" b="1" dirty="0"/>
              <a:t>Good works are individualized</a:t>
            </a:r>
          </a:p>
          <a:p>
            <a:pPr lvl="1"/>
            <a:r>
              <a:rPr lang="en-US" sz="2600" b="1" dirty="0">
                <a:solidFill>
                  <a:schemeClr val="accent2">
                    <a:lumMod val="75000"/>
                  </a:schemeClr>
                </a:solidFill>
              </a:rPr>
              <a:t>Eph 2:10 (no competition with/against others)</a:t>
            </a:r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b="1" dirty="0"/>
              <a:t>Run against yourself in accomplishing your good works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I Cor 9:25</a:t>
            </a:r>
          </a:p>
          <a:p>
            <a:pPr marL="457200" lvl="1" indent="0">
              <a:buNone/>
            </a:pPr>
            <a:endParaRPr lang="en-US" sz="2400" b="1" dirty="0"/>
          </a:p>
          <a:p>
            <a:r>
              <a:rPr lang="en-US" sz="2800" b="1" dirty="0"/>
              <a:t>Lay hold of all that Christ wants YOU to be</a:t>
            </a:r>
          </a:p>
          <a:p>
            <a:pPr lvl="1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I Cor 9:25; Phil 3:12-13</a:t>
            </a:r>
          </a:p>
          <a:p>
            <a:pPr marL="457200" lvl="1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42430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3A3C2D7E-3F2E-404E-9B30-CB12DC972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1F7FD00-BF97-4325-B7C2-E451F20840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06695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CBA741-E91A-42ED-B464-39B7C1568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2543" y="624110"/>
            <a:ext cx="7037556" cy="128089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49" name="Freeform 11">
            <a:extLst>
              <a:ext uri="{FF2B5EF4-FFF2-40B4-BE49-F238E27FC236}">
                <a16:creationId xmlns:a16="http://schemas.microsoft.com/office/drawing/2014/main" id="{179B5294-DA4E-4926-B14A-DD6E07A12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0A2DD-5108-4B21-9EA8-63C94C312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114" y="2529110"/>
            <a:ext cx="8732940" cy="4328890"/>
          </a:xfrm>
        </p:spPr>
        <p:txBody>
          <a:bodyPr>
            <a:normAutofit/>
          </a:bodyPr>
          <a:lstStyle/>
          <a:p>
            <a:r>
              <a:rPr lang="en-US" sz="3200" b="1" dirty="0"/>
              <a:t>Titus 2:14 - Be zealous only for the good works that God has designed for you.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3200" b="1" dirty="0"/>
              <a:t>II Cor 10:12 -  Don’t compare your spiritual gift and works with/against other believers.</a:t>
            </a:r>
          </a:p>
        </p:txBody>
      </p:sp>
    </p:spTree>
    <p:extLst>
      <p:ext uri="{BB962C8B-B14F-4D97-AF65-F5344CB8AC3E}">
        <p14:creationId xmlns:p14="http://schemas.microsoft.com/office/powerpoint/2010/main" val="238929890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392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Script MT Bold</vt:lpstr>
      <vt:lpstr>TekniaGreek</vt:lpstr>
      <vt:lpstr>Wingdings 3</vt:lpstr>
      <vt:lpstr>Wisp</vt:lpstr>
      <vt:lpstr>The Fleshly Work of Zeal</vt:lpstr>
      <vt:lpstr>INTRODUCTION</vt:lpstr>
      <vt:lpstr>REVIEW</vt:lpstr>
      <vt:lpstr>Today: </vt:lpstr>
      <vt:lpstr>THE MEANING OF THE TERM ‘ZEAL’</vt:lpstr>
      <vt:lpstr>BAD ZEAL – Zeal Perverted by the Sin Nature</vt:lpstr>
      <vt:lpstr>GOOD ZEAL</vt:lpstr>
      <vt:lpstr>ZEAL and the Performance of Good Works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September 1, 2019</dc:title>
  <dc:creator>dee konrad</dc:creator>
  <cp:lastModifiedBy>dee konrad</cp:lastModifiedBy>
  <cp:revision>5</cp:revision>
  <dcterms:created xsi:type="dcterms:W3CDTF">2019-09-01T16:20:25Z</dcterms:created>
  <dcterms:modified xsi:type="dcterms:W3CDTF">2019-09-21T22:03:55Z</dcterms:modified>
</cp:coreProperties>
</file>