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4" r:id="rId1"/>
  </p:sldMasterIdLst>
  <p:notesMasterIdLst>
    <p:notesMasterId r:id="rId8"/>
  </p:notesMasterIdLst>
  <p:sldIdLst>
    <p:sldId id="256" r:id="rId2"/>
    <p:sldId id="921" r:id="rId3"/>
    <p:sldId id="922" r:id="rId4"/>
    <p:sldId id="923" r:id="rId5"/>
    <p:sldId id="924" r:id="rId6"/>
    <p:sldId id="495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5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75FC8A-A462-47EE-8A3C-4F8406F3C699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B0734C6-31D2-44A5-920F-2032B500C17C}">
      <dgm:prSet/>
      <dgm:spPr/>
      <dgm:t>
        <a:bodyPr/>
        <a:lstStyle/>
        <a:p>
          <a:r>
            <a:rPr lang="en-US" b="1"/>
            <a:t>The world is fearfully fascinated with death</a:t>
          </a:r>
          <a:endParaRPr lang="en-US"/>
        </a:p>
      </dgm:t>
    </dgm:pt>
    <dgm:pt modelId="{B6B6E1C0-88F0-408D-9A5C-289553D68E81}" type="parTrans" cxnId="{F4905022-B831-4579-896A-F912DBAF807A}">
      <dgm:prSet/>
      <dgm:spPr/>
      <dgm:t>
        <a:bodyPr/>
        <a:lstStyle/>
        <a:p>
          <a:endParaRPr lang="en-US"/>
        </a:p>
      </dgm:t>
    </dgm:pt>
    <dgm:pt modelId="{00569AE4-B1C9-4A1E-B14F-0B269641DE84}" type="sibTrans" cxnId="{F4905022-B831-4579-896A-F912DBAF807A}">
      <dgm:prSet/>
      <dgm:spPr/>
      <dgm:t>
        <a:bodyPr/>
        <a:lstStyle/>
        <a:p>
          <a:endParaRPr lang="en-US"/>
        </a:p>
      </dgm:t>
    </dgm:pt>
    <dgm:pt modelId="{471CE9AE-825F-4786-AB1B-6D0321DB3800}">
      <dgm:prSet/>
      <dgm:spPr/>
      <dgm:t>
        <a:bodyPr/>
        <a:lstStyle/>
        <a:p>
          <a:r>
            <a:rPr lang="en-US" b="1"/>
            <a:t>The world is intrigued and outraged by murder</a:t>
          </a:r>
          <a:endParaRPr lang="en-US"/>
        </a:p>
      </dgm:t>
    </dgm:pt>
    <dgm:pt modelId="{19A33BA6-07F0-4CD7-B1AC-D985C468ACC7}" type="parTrans" cxnId="{DDC871F3-1C8C-4D22-987F-336EBD962994}">
      <dgm:prSet/>
      <dgm:spPr/>
      <dgm:t>
        <a:bodyPr/>
        <a:lstStyle/>
        <a:p>
          <a:endParaRPr lang="en-US"/>
        </a:p>
      </dgm:t>
    </dgm:pt>
    <dgm:pt modelId="{6A2EB6C9-91AD-48D1-ADB0-1B905DA0410F}" type="sibTrans" cxnId="{DDC871F3-1C8C-4D22-987F-336EBD962994}">
      <dgm:prSet/>
      <dgm:spPr/>
      <dgm:t>
        <a:bodyPr/>
        <a:lstStyle/>
        <a:p>
          <a:endParaRPr lang="en-US"/>
        </a:p>
      </dgm:t>
    </dgm:pt>
    <dgm:pt modelId="{78C11584-B253-4F14-829D-5CD3697F4A11}">
      <dgm:prSet/>
      <dgm:spPr/>
      <dgm:t>
        <a:bodyPr/>
        <a:lstStyle/>
        <a:p>
          <a:r>
            <a:rPr lang="en-US" b="1"/>
            <a:t>All mankind has the potential to murder</a:t>
          </a:r>
          <a:endParaRPr lang="en-US"/>
        </a:p>
      </dgm:t>
    </dgm:pt>
    <dgm:pt modelId="{CC4ED083-F9C5-41AC-B58F-93789E9732BD}" type="parTrans" cxnId="{6B983D08-69FF-4CEB-8AE8-84B59DA8E08A}">
      <dgm:prSet/>
      <dgm:spPr/>
      <dgm:t>
        <a:bodyPr/>
        <a:lstStyle/>
        <a:p>
          <a:endParaRPr lang="en-US"/>
        </a:p>
      </dgm:t>
    </dgm:pt>
    <dgm:pt modelId="{634BBEDC-96B8-418D-90AA-A2D3C80AF2BA}" type="sibTrans" cxnId="{6B983D08-69FF-4CEB-8AE8-84B59DA8E08A}">
      <dgm:prSet/>
      <dgm:spPr/>
      <dgm:t>
        <a:bodyPr/>
        <a:lstStyle/>
        <a:p>
          <a:endParaRPr lang="en-US"/>
        </a:p>
      </dgm:t>
    </dgm:pt>
    <dgm:pt modelId="{D11146B0-031B-4173-A7C7-4B5250E1D656}">
      <dgm:prSet/>
      <dgm:spPr/>
      <dgm:t>
        <a:bodyPr/>
        <a:lstStyle/>
        <a:p>
          <a:r>
            <a:rPr lang="en-US" b="1" dirty="0"/>
            <a:t>The NT believer is able to prevent even the tendency toward manslaughter and murder by loving the brethren and the Lord of the brethren</a:t>
          </a:r>
          <a:endParaRPr lang="en-US" dirty="0"/>
        </a:p>
      </dgm:t>
    </dgm:pt>
    <dgm:pt modelId="{3663A292-A2D3-41B8-9543-51C19756C3C8}" type="parTrans" cxnId="{0D8604F7-A57C-47C0-BC65-966D607AA131}">
      <dgm:prSet/>
      <dgm:spPr/>
      <dgm:t>
        <a:bodyPr/>
        <a:lstStyle/>
        <a:p>
          <a:endParaRPr lang="en-US"/>
        </a:p>
      </dgm:t>
    </dgm:pt>
    <dgm:pt modelId="{210CB61F-2C40-4D80-9498-86CAD090D29D}" type="sibTrans" cxnId="{0D8604F7-A57C-47C0-BC65-966D607AA131}">
      <dgm:prSet/>
      <dgm:spPr/>
      <dgm:t>
        <a:bodyPr/>
        <a:lstStyle/>
        <a:p>
          <a:endParaRPr lang="en-US"/>
        </a:p>
      </dgm:t>
    </dgm:pt>
    <dgm:pt modelId="{07D87638-A060-479C-9AE6-662AE1FA1001}">
      <dgm:prSet/>
      <dgm:spPr/>
      <dgm:t>
        <a:bodyPr/>
        <a:lstStyle/>
        <a:p>
          <a:r>
            <a:rPr lang="en-US" b="1"/>
            <a:t>I Jn 3:11-12</a:t>
          </a:r>
          <a:endParaRPr lang="en-US"/>
        </a:p>
      </dgm:t>
    </dgm:pt>
    <dgm:pt modelId="{9CF4189F-5966-401F-845A-5DF8A6F8C4FB}" type="parTrans" cxnId="{2CDFD4B5-474D-4AE7-9E56-AC1FA4C4F7CF}">
      <dgm:prSet/>
      <dgm:spPr/>
      <dgm:t>
        <a:bodyPr/>
        <a:lstStyle/>
        <a:p>
          <a:endParaRPr lang="en-US"/>
        </a:p>
      </dgm:t>
    </dgm:pt>
    <dgm:pt modelId="{665C56E3-0388-4100-BB0E-6A53BD1700B5}" type="sibTrans" cxnId="{2CDFD4B5-474D-4AE7-9E56-AC1FA4C4F7CF}">
      <dgm:prSet/>
      <dgm:spPr/>
      <dgm:t>
        <a:bodyPr/>
        <a:lstStyle/>
        <a:p>
          <a:endParaRPr lang="en-US"/>
        </a:p>
      </dgm:t>
    </dgm:pt>
    <dgm:pt modelId="{63D703ED-DCFE-40E0-9F66-87110EA175DC}" type="pres">
      <dgm:prSet presAssocID="{CB75FC8A-A462-47EE-8A3C-4F8406F3C699}" presName="linear" presStyleCnt="0">
        <dgm:presLayoutVars>
          <dgm:animLvl val="lvl"/>
          <dgm:resizeHandles val="exact"/>
        </dgm:presLayoutVars>
      </dgm:prSet>
      <dgm:spPr/>
    </dgm:pt>
    <dgm:pt modelId="{3027106D-E480-4026-AD3B-59790CB1CD65}" type="pres">
      <dgm:prSet presAssocID="{2B0734C6-31D2-44A5-920F-2032B500C17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FF8B4D0-5E9E-4DAF-A488-C04F0D1E4A64}" type="pres">
      <dgm:prSet presAssocID="{00569AE4-B1C9-4A1E-B14F-0B269641DE84}" presName="spacer" presStyleCnt="0"/>
      <dgm:spPr/>
    </dgm:pt>
    <dgm:pt modelId="{AEF743D0-5619-4E3A-9246-AB93698DB945}" type="pres">
      <dgm:prSet presAssocID="{471CE9AE-825F-4786-AB1B-6D0321DB380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2D5CC6E-0747-44CE-AEFE-11F7D6B656E9}" type="pres">
      <dgm:prSet presAssocID="{6A2EB6C9-91AD-48D1-ADB0-1B905DA0410F}" presName="spacer" presStyleCnt="0"/>
      <dgm:spPr/>
    </dgm:pt>
    <dgm:pt modelId="{15CA24A4-9BB5-432C-85EE-AF1C53D3E68B}" type="pres">
      <dgm:prSet presAssocID="{78C11584-B253-4F14-829D-5CD3697F4A1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895BBF3-F01E-448E-80A2-001CCDDB922F}" type="pres">
      <dgm:prSet presAssocID="{634BBEDC-96B8-418D-90AA-A2D3C80AF2BA}" presName="spacer" presStyleCnt="0"/>
      <dgm:spPr/>
    </dgm:pt>
    <dgm:pt modelId="{131C44D1-BFCA-4DEB-AE90-6F1E878BEADE}" type="pres">
      <dgm:prSet presAssocID="{D11146B0-031B-4173-A7C7-4B5250E1D656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980F214A-ECC6-4FD2-9269-17E04E1DADBD}" type="pres">
      <dgm:prSet presAssocID="{D11146B0-031B-4173-A7C7-4B5250E1D656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B983D08-69FF-4CEB-8AE8-84B59DA8E08A}" srcId="{CB75FC8A-A462-47EE-8A3C-4F8406F3C699}" destId="{78C11584-B253-4F14-829D-5CD3697F4A11}" srcOrd="2" destOrd="0" parTransId="{CC4ED083-F9C5-41AC-B58F-93789E9732BD}" sibTransId="{634BBEDC-96B8-418D-90AA-A2D3C80AF2BA}"/>
    <dgm:cxn modelId="{F4905022-B831-4579-896A-F912DBAF807A}" srcId="{CB75FC8A-A462-47EE-8A3C-4F8406F3C699}" destId="{2B0734C6-31D2-44A5-920F-2032B500C17C}" srcOrd="0" destOrd="0" parTransId="{B6B6E1C0-88F0-408D-9A5C-289553D68E81}" sibTransId="{00569AE4-B1C9-4A1E-B14F-0B269641DE84}"/>
    <dgm:cxn modelId="{524B9043-118A-4417-8A96-C60D18178C66}" type="presOf" srcId="{07D87638-A060-479C-9AE6-662AE1FA1001}" destId="{980F214A-ECC6-4FD2-9269-17E04E1DADBD}" srcOrd="0" destOrd="0" presId="urn:microsoft.com/office/officeart/2005/8/layout/vList2"/>
    <dgm:cxn modelId="{93E3D36F-DBB2-4D5B-B5F8-52E455B436CA}" type="presOf" srcId="{78C11584-B253-4F14-829D-5CD3697F4A11}" destId="{15CA24A4-9BB5-432C-85EE-AF1C53D3E68B}" srcOrd="0" destOrd="0" presId="urn:microsoft.com/office/officeart/2005/8/layout/vList2"/>
    <dgm:cxn modelId="{E49D507C-7252-469F-BFC4-70D99A2F33AE}" type="presOf" srcId="{CB75FC8A-A462-47EE-8A3C-4F8406F3C699}" destId="{63D703ED-DCFE-40E0-9F66-87110EA175DC}" srcOrd="0" destOrd="0" presId="urn:microsoft.com/office/officeart/2005/8/layout/vList2"/>
    <dgm:cxn modelId="{F548557D-CAD4-4AC1-AC3F-3023D8A11F03}" type="presOf" srcId="{D11146B0-031B-4173-A7C7-4B5250E1D656}" destId="{131C44D1-BFCA-4DEB-AE90-6F1E878BEADE}" srcOrd="0" destOrd="0" presId="urn:microsoft.com/office/officeart/2005/8/layout/vList2"/>
    <dgm:cxn modelId="{E80A3DA4-13EF-4ADD-9F1E-CB2361F4C9F0}" type="presOf" srcId="{2B0734C6-31D2-44A5-920F-2032B500C17C}" destId="{3027106D-E480-4026-AD3B-59790CB1CD65}" srcOrd="0" destOrd="0" presId="urn:microsoft.com/office/officeart/2005/8/layout/vList2"/>
    <dgm:cxn modelId="{C22853A5-C32F-4DCD-8430-6CD8855D21B3}" type="presOf" srcId="{471CE9AE-825F-4786-AB1B-6D0321DB3800}" destId="{AEF743D0-5619-4E3A-9246-AB93698DB945}" srcOrd="0" destOrd="0" presId="urn:microsoft.com/office/officeart/2005/8/layout/vList2"/>
    <dgm:cxn modelId="{2CDFD4B5-474D-4AE7-9E56-AC1FA4C4F7CF}" srcId="{D11146B0-031B-4173-A7C7-4B5250E1D656}" destId="{07D87638-A060-479C-9AE6-662AE1FA1001}" srcOrd="0" destOrd="0" parTransId="{9CF4189F-5966-401F-845A-5DF8A6F8C4FB}" sibTransId="{665C56E3-0388-4100-BB0E-6A53BD1700B5}"/>
    <dgm:cxn modelId="{DDC871F3-1C8C-4D22-987F-336EBD962994}" srcId="{CB75FC8A-A462-47EE-8A3C-4F8406F3C699}" destId="{471CE9AE-825F-4786-AB1B-6D0321DB3800}" srcOrd="1" destOrd="0" parTransId="{19A33BA6-07F0-4CD7-B1AC-D985C468ACC7}" sibTransId="{6A2EB6C9-91AD-48D1-ADB0-1B905DA0410F}"/>
    <dgm:cxn modelId="{0D8604F7-A57C-47C0-BC65-966D607AA131}" srcId="{CB75FC8A-A462-47EE-8A3C-4F8406F3C699}" destId="{D11146B0-031B-4173-A7C7-4B5250E1D656}" srcOrd="3" destOrd="0" parTransId="{3663A292-A2D3-41B8-9543-51C19756C3C8}" sibTransId="{210CB61F-2C40-4D80-9498-86CAD090D29D}"/>
    <dgm:cxn modelId="{335DCDCF-DEFB-4B35-BB06-CCE1B677A324}" type="presParOf" srcId="{63D703ED-DCFE-40E0-9F66-87110EA175DC}" destId="{3027106D-E480-4026-AD3B-59790CB1CD65}" srcOrd="0" destOrd="0" presId="urn:microsoft.com/office/officeart/2005/8/layout/vList2"/>
    <dgm:cxn modelId="{50246B72-2044-4B72-88C0-81EEC73C650D}" type="presParOf" srcId="{63D703ED-DCFE-40E0-9F66-87110EA175DC}" destId="{7FF8B4D0-5E9E-4DAF-A488-C04F0D1E4A64}" srcOrd="1" destOrd="0" presId="urn:microsoft.com/office/officeart/2005/8/layout/vList2"/>
    <dgm:cxn modelId="{FB212EC2-887D-4B12-84C8-B2ADA34F3CA2}" type="presParOf" srcId="{63D703ED-DCFE-40E0-9F66-87110EA175DC}" destId="{AEF743D0-5619-4E3A-9246-AB93698DB945}" srcOrd="2" destOrd="0" presId="urn:microsoft.com/office/officeart/2005/8/layout/vList2"/>
    <dgm:cxn modelId="{93B96DB5-1C88-4929-8E15-C7AE004E3386}" type="presParOf" srcId="{63D703ED-DCFE-40E0-9F66-87110EA175DC}" destId="{02D5CC6E-0747-44CE-AEFE-11F7D6B656E9}" srcOrd="3" destOrd="0" presId="urn:microsoft.com/office/officeart/2005/8/layout/vList2"/>
    <dgm:cxn modelId="{E920D4D9-CD9F-48D3-89C2-A869F4A1706C}" type="presParOf" srcId="{63D703ED-DCFE-40E0-9F66-87110EA175DC}" destId="{15CA24A4-9BB5-432C-85EE-AF1C53D3E68B}" srcOrd="4" destOrd="0" presId="urn:microsoft.com/office/officeart/2005/8/layout/vList2"/>
    <dgm:cxn modelId="{2BDEE354-7CDD-4166-B954-87DCDAB18E87}" type="presParOf" srcId="{63D703ED-DCFE-40E0-9F66-87110EA175DC}" destId="{F895BBF3-F01E-448E-80A2-001CCDDB922F}" srcOrd="5" destOrd="0" presId="urn:microsoft.com/office/officeart/2005/8/layout/vList2"/>
    <dgm:cxn modelId="{5386C394-C69F-4F83-8B75-D0F09C3A471A}" type="presParOf" srcId="{63D703ED-DCFE-40E0-9F66-87110EA175DC}" destId="{131C44D1-BFCA-4DEB-AE90-6F1E878BEADE}" srcOrd="6" destOrd="0" presId="urn:microsoft.com/office/officeart/2005/8/layout/vList2"/>
    <dgm:cxn modelId="{84C5E3BD-ABE1-4FFF-B6E1-EECEE69BE7CB}" type="presParOf" srcId="{63D703ED-DCFE-40E0-9F66-87110EA175DC}" destId="{980F214A-ECC6-4FD2-9269-17E04E1DADBD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27106D-E480-4026-AD3B-59790CB1CD65}">
      <dsp:nvSpPr>
        <dsp:cNvPr id="0" name=""/>
        <dsp:cNvSpPr/>
      </dsp:nvSpPr>
      <dsp:spPr>
        <a:xfrm>
          <a:off x="0" y="28975"/>
          <a:ext cx="8951053" cy="124122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The world is fearfully fascinated with death</a:t>
          </a:r>
          <a:endParaRPr lang="en-US" sz="2300" kern="1200"/>
        </a:p>
      </dsp:txBody>
      <dsp:txXfrm>
        <a:off x="60592" y="89567"/>
        <a:ext cx="8829869" cy="1120039"/>
      </dsp:txXfrm>
    </dsp:sp>
    <dsp:sp modelId="{AEF743D0-5619-4E3A-9246-AB93698DB945}">
      <dsp:nvSpPr>
        <dsp:cNvPr id="0" name=""/>
        <dsp:cNvSpPr/>
      </dsp:nvSpPr>
      <dsp:spPr>
        <a:xfrm>
          <a:off x="0" y="1336439"/>
          <a:ext cx="8951053" cy="124122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The world is intrigued and outraged by murder</a:t>
          </a:r>
          <a:endParaRPr lang="en-US" sz="2300" kern="1200"/>
        </a:p>
      </dsp:txBody>
      <dsp:txXfrm>
        <a:off x="60592" y="1397031"/>
        <a:ext cx="8829869" cy="1120039"/>
      </dsp:txXfrm>
    </dsp:sp>
    <dsp:sp modelId="{15CA24A4-9BB5-432C-85EE-AF1C53D3E68B}">
      <dsp:nvSpPr>
        <dsp:cNvPr id="0" name=""/>
        <dsp:cNvSpPr/>
      </dsp:nvSpPr>
      <dsp:spPr>
        <a:xfrm>
          <a:off x="0" y="2643903"/>
          <a:ext cx="8951053" cy="124122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All mankind has the potential to murder</a:t>
          </a:r>
          <a:endParaRPr lang="en-US" sz="2300" kern="1200"/>
        </a:p>
      </dsp:txBody>
      <dsp:txXfrm>
        <a:off x="60592" y="2704495"/>
        <a:ext cx="8829869" cy="1120039"/>
      </dsp:txXfrm>
    </dsp:sp>
    <dsp:sp modelId="{131C44D1-BFCA-4DEB-AE90-6F1E878BEADE}">
      <dsp:nvSpPr>
        <dsp:cNvPr id="0" name=""/>
        <dsp:cNvSpPr/>
      </dsp:nvSpPr>
      <dsp:spPr>
        <a:xfrm>
          <a:off x="0" y="3951366"/>
          <a:ext cx="8951053" cy="124122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The NT believer is able to prevent even the tendency toward manslaughter and murder by loving the brethren and the Lord of the brethren</a:t>
          </a:r>
          <a:endParaRPr lang="en-US" sz="2300" kern="1200" dirty="0"/>
        </a:p>
      </dsp:txBody>
      <dsp:txXfrm>
        <a:off x="60592" y="4011958"/>
        <a:ext cx="8829869" cy="1120039"/>
      </dsp:txXfrm>
    </dsp:sp>
    <dsp:sp modelId="{980F214A-ECC6-4FD2-9269-17E04E1DADBD}">
      <dsp:nvSpPr>
        <dsp:cNvPr id="0" name=""/>
        <dsp:cNvSpPr/>
      </dsp:nvSpPr>
      <dsp:spPr>
        <a:xfrm>
          <a:off x="0" y="5192590"/>
          <a:ext cx="8951053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196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kern="1200"/>
            <a:t>I Jn 3:11-12</a:t>
          </a:r>
          <a:endParaRPr lang="en-US" sz="1800" kern="1200"/>
        </a:p>
      </dsp:txBody>
      <dsp:txXfrm>
        <a:off x="0" y="5192590"/>
        <a:ext cx="8951053" cy="380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DCC08-796B-41B3-B77F-09D274294987}" type="datetimeFigureOut">
              <a:rPr lang="en-US" smtClean="0"/>
              <a:t>9/21/2019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007CE-A83B-4CC5-B9B9-6F018DC59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59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9/21/2019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118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9/21/2019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54121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9/21/2019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81408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9/21/2019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785745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9/21/2019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10176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9/21/2019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87761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9/21/2019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66192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9/21/2019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402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9/21/2019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900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9/21/2019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538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9/21/2019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412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9/21/2019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443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9/21/2019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265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9/21/2019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979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9/21/2019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930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9/21/2019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608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9/21/2019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980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CBC1C18-307B-4F68-A007-B5B542270E8D}" type="datetimeFigureOut">
              <a:rPr lang="en-US" smtClean="0"/>
              <a:t>9/21/2019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0609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1976BAAA-75A1-48AA-B7DE-B6B80709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3313A57-CC39-48AC-BE03-3C7C43092A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9857" y="1257301"/>
            <a:ext cx="2558642" cy="4343399"/>
          </a:xfrm>
          <a:effectLst/>
        </p:spPr>
        <p:txBody>
          <a:bodyPr anchor="ctr">
            <a:normAutofit/>
          </a:bodyPr>
          <a:lstStyle/>
          <a:p>
            <a:pPr algn="l"/>
            <a:endParaRPr lang="en-US" b="1" dirty="0"/>
          </a:p>
          <a:p>
            <a:pPr algn="l"/>
            <a:r>
              <a:rPr lang="en-US" sz="2800" b="1" dirty="0">
                <a:latin typeface="Script MT Bold" panose="03040602040607080904" pitchFamily="66" charset="0"/>
              </a:rPr>
              <a:t>Scripture Reading:</a:t>
            </a:r>
          </a:p>
          <a:p>
            <a:pPr algn="l"/>
            <a:r>
              <a:rPr lang="en-US" sz="2800" b="1" dirty="0"/>
              <a:t>Genesis 4:1-15</a:t>
            </a:r>
          </a:p>
          <a:p>
            <a:pPr algn="l"/>
            <a:r>
              <a:rPr lang="en-US" b="1" dirty="0">
                <a:latin typeface="Script MT Bold" panose="03040602040607080904" pitchFamily="66" charset="0"/>
              </a:rPr>
              <a:t>    </a:t>
            </a:r>
          </a:p>
        </p:txBody>
      </p:sp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id="{65A5F259-CDF7-4A15-A66C-A9939D23E3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289865" cy="6858002"/>
          </a:xfrm>
          <a:custGeom>
            <a:avLst/>
            <a:gdLst>
              <a:gd name="connsiteX0" fmla="*/ 0 w 6088489"/>
              <a:gd name="connsiteY0" fmla="*/ 0 h 6858002"/>
              <a:gd name="connsiteX1" fmla="*/ 3563332 w 6088489"/>
              <a:gd name="connsiteY1" fmla="*/ 0 h 6858002"/>
              <a:gd name="connsiteX2" fmla="*/ 3563332 w 6088489"/>
              <a:gd name="connsiteY2" fmla="*/ 3 h 6858002"/>
              <a:gd name="connsiteX3" fmla="*/ 5842099 w 6088489"/>
              <a:gd name="connsiteY3" fmla="*/ 3 h 6858002"/>
              <a:gd name="connsiteX4" fmla="*/ 5842099 w 6088489"/>
              <a:gd name="connsiteY4" fmla="*/ 4 h 6858002"/>
              <a:gd name="connsiteX5" fmla="*/ 5835346 w 6088489"/>
              <a:gd name="connsiteY5" fmla="*/ 4 h 6858002"/>
              <a:gd name="connsiteX6" fmla="*/ 5841229 w 6088489"/>
              <a:gd name="connsiteY6" fmla="*/ 40466 h 6858002"/>
              <a:gd name="connsiteX7" fmla="*/ 5858543 w 6088489"/>
              <a:gd name="connsiteY7" fmla="*/ 159110 h 6858002"/>
              <a:gd name="connsiteX8" fmla="*/ 5870645 w 6088489"/>
              <a:gd name="connsiteY8" fmla="*/ 245521 h 6858002"/>
              <a:gd name="connsiteX9" fmla="*/ 5883420 w 6088489"/>
              <a:gd name="connsiteY9" fmla="*/ 348391 h 6858002"/>
              <a:gd name="connsiteX10" fmla="*/ 5898716 w 6088489"/>
              <a:gd name="connsiteY10" fmla="*/ 470463 h 6858002"/>
              <a:gd name="connsiteX11" fmla="*/ 5914853 w 6088489"/>
              <a:gd name="connsiteY11" fmla="*/ 605566 h 6858002"/>
              <a:gd name="connsiteX12" fmla="*/ 5931830 w 6088489"/>
              <a:gd name="connsiteY12" fmla="*/ 757813 h 6858002"/>
              <a:gd name="connsiteX13" fmla="*/ 5949815 w 6088489"/>
              <a:gd name="connsiteY13" fmla="*/ 923777 h 6858002"/>
              <a:gd name="connsiteX14" fmla="*/ 5967801 w 6088489"/>
              <a:gd name="connsiteY14" fmla="*/ 1104142 h 6858002"/>
              <a:gd name="connsiteX15" fmla="*/ 5986122 w 6088489"/>
              <a:gd name="connsiteY15" fmla="*/ 1296166 h 6858002"/>
              <a:gd name="connsiteX16" fmla="*/ 6003099 w 6088489"/>
              <a:gd name="connsiteY16" fmla="*/ 1503278 h 6858002"/>
              <a:gd name="connsiteX17" fmla="*/ 6019404 w 6088489"/>
              <a:gd name="connsiteY17" fmla="*/ 1719991 h 6858002"/>
              <a:gd name="connsiteX18" fmla="*/ 6034196 w 6088489"/>
              <a:gd name="connsiteY18" fmla="*/ 1949048 h 6858002"/>
              <a:gd name="connsiteX19" fmla="*/ 6048315 w 6088489"/>
              <a:gd name="connsiteY19" fmla="*/ 2187706 h 6858002"/>
              <a:gd name="connsiteX20" fmla="*/ 6061595 w 6088489"/>
              <a:gd name="connsiteY20" fmla="*/ 2436652 h 6858002"/>
              <a:gd name="connsiteX21" fmla="*/ 6066301 w 6088489"/>
              <a:gd name="connsiteY21" fmla="*/ 2564211 h 6858002"/>
              <a:gd name="connsiteX22" fmla="*/ 6071512 w 6088489"/>
              <a:gd name="connsiteY22" fmla="*/ 2694512 h 6858002"/>
              <a:gd name="connsiteX23" fmla="*/ 6076386 w 6088489"/>
              <a:gd name="connsiteY23" fmla="*/ 2826871 h 6858002"/>
              <a:gd name="connsiteX24" fmla="*/ 6079580 w 6088489"/>
              <a:gd name="connsiteY24" fmla="*/ 2959917 h 6858002"/>
              <a:gd name="connsiteX25" fmla="*/ 6082438 w 6088489"/>
              <a:gd name="connsiteY25" fmla="*/ 3095705 h 6858002"/>
              <a:gd name="connsiteX26" fmla="*/ 6085463 w 6088489"/>
              <a:gd name="connsiteY26" fmla="*/ 3232865 h 6858002"/>
              <a:gd name="connsiteX27" fmla="*/ 6087480 w 6088489"/>
              <a:gd name="connsiteY27" fmla="*/ 3372768 h 6858002"/>
              <a:gd name="connsiteX28" fmla="*/ 6087480 w 6088489"/>
              <a:gd name="connsiteY28" fmla="*/ 3514043 h 6858002"/>
              <a:gd name="connsiteX29" fmla="*/ 6088489 w 6088489"/>
              <a:gd name="connsiteY29" fmla="*/ 3656689 h 6858002"/>
              <a:gd name="connsiteX30" fmla="*/ 6087480 w 6088489"/>
              <a:gd name="connsiteY30" fmla="*/ 3800707 h 6858002"/>
              <a:gd name="connsiteX31" fmla="*/ 6085463 w 6088489"/>
              <a:gd name="connsiteY31" fmla="*/ 3946783 h 6858002"/>
              <a:gd name="connsiteX32" fmla="*/ 6083614 w 6088489"/>
              <a:gd name="connsiteY32" fmla="*/ 4092858 h 6858002"/>
              <a:gd name="connsiteX33" fmla="*/ 6079580 w 6088489"/>
              <a:gd name="connsiteY33" fmla="*/ 4240991 h 6858002"/>
              <a:gd name="connsiteX34" fmla="*/ 6075378 w 6088489"/>
              <a:gd name="connsiteY34" fmla="*/ 4390495 h 6858002"/>
              <a:gd name="connsiteX35" fmla="*/ 6070503 w 6088489"/>
              <a:gd name="connsiteY35" fmla="*/ 4540000 h 6858002"/>
              <a:gd name="connsiteX36" fmla="*/ 6063612 w 6088489"/>
              <a:gd name="connsiteY36" fmla="*/ 4690876 h 6858002"/>
              <a:gd name="connsiteX37" fmla="*/ 6055375 w 6088489"/>
              <a:gd name="connsiteY37" fmla="*/ 4843123 h 6858002"/>
              <a:gd name="connsiteX38" fmla="*/ 6047475 w 6088489"/>
              <a:gd name="connsiteY38" fmla="*/ 4996057 h 6858002"/>
              <a:gd name="connsiteX39" fmla="*/ 6037390 w 6088489"/>
              <a:gd name="connsiteY39" fmla="*/ 5148990 h 6858002"/>
              <a:gd name="connsiteX40" fmla="*/ 6025287 w 6088489"/>
              <a:gd name="connsiteY40" fmla="*/ 5303981 h 6858002"/>
              <a:gd name="connsiteX41" fmla="*/ 6013185 w 6088489"/>
              <a:gd name="connsiteY41" fmla="*/ 5456914 h 6858002"/>
              <a:gd name="connsiteX42" fmla="*/ 5999233 w 6088489"/>
              <a:gd name="connsiteY42" fmla="*/ 5612591 h 6858002"/>
              <a:gd name="connsiteX43" fmla="*/ 5983937 w 6088489"/>
              <a:gd name="connsiteY43" fmla="*/ 5768953 h 6858002"/>
              <a:gd name="connsiteX44" fmla="*/ 5967801 w 6088489"/>
              <a:gd name="connsiteY44" fmla="*/ 5923258 h 6858002"/>
              <a:gd name="connsiteX45" fmla="*/ 5948975 w 6088489"/>
              <a:gd name="connsiteY45" fmla="*/ 6079621 h 6858002"/>
              <a:gd name="connsiteX46" fmla="*/ 5928804 w 6088489"/>
              <a:gd name="connsiteY46" fmla="*/ 6235297 h 6858002"/>
              <a:gd name="connsiteX47" fmla="*/ 5908801 w 6088489"/>
              <a:gd name="connsiteY47" fmla="*/ 6391660 h 6858002"/>
              <a:gd name="connsiteX48" fmla="*/ 5885437 w 6088489"/>
              <a:gd name="connsiteY48" fmla="*/ 6547336 h 6858002"/>
              <a:gd name="connsiteX49" fmla="*/ 5861568 w 6088489"/>
              <a:gd name="connsiteY49" fmla="*/ 6702327 h 6858002"/>
              <a:gd name="connsiteX50" fmla="*/ 5836524 w 6088489"/>
              <a:gd name="connsiteY50" fmla="*/ 6858002 h 6858002"/>
              <a:gd name="connsiteX51" fmla="*/ 3563332 w 6088489"/>
              <a:gd name="connsiteY51" fmla="*/ 6858002 h 6858002"/>
              <a:gd name="connsiteX52" fmla="*/ 1223490 w 6088489"/>
              <a:gd name="connsiteY52" fmla="*/ 6858002 h 6858002"/>
              <a:gd name="connsiteX53" fmla="*/ 0 w 6088489"/>
              <a:gd name="connsiteY5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6088489" h="6858002">
                <a:moveTo>
                  <a:pt x="0" y="0"/>
                </a:moveTo>
                <a:lnTo>
                  <a:pt x="3563332" y="0"/>
                </a:lnTo>
                <a:lnTo>
                  <a:pt x="3563332" y="3"/>
                </a:lnTo>
                <a:lnTo>
                  <a:pt x="5842099" y="3"/>
                </a:lnTo>
                <a:lnTo>
                  <a:pt x="5842099" y="4"/>
                </a:lnTo>
                <a:lnTo>
                  <a:pt x="5835346" y="4"/>
                </a:lnTo>
                <a:lnTo>
                  <a:pt x="5841229" y="40466"/>
                </a:lnTo>
                <a:lnTo>
                  <a:pt x="5858543" y="159110"/>
                </a:lnTo>
                <a:lnTo>
                  <a:pt x="5870645" y="245521"/>
                </a:lnTo>
                <a:lnTo>
                  <a:pt x="5883420" y="348391"/>
                </a:lnTo>
                <a:lnTo>
                  <a:pt x="5898716" y="470463"/>
                </a:lnTo>
                <a:lnTo>
                  <a:pt x="5914853" y="605566"/>
                </a:lnTo>
                <a:lnTo>
                  <a:pt x="5931830" y="757813"/>
                </a:lnTo>
                <a:lnTo>
                  <a:pt x="5949815" y="923777"/>
                </a:lnTo>
                <a:lnTo>
                  <a:pt x="5967801" y="1104142"/>
                </a:lnTo>
                <a:lnTo>
                  <a:pt x="5986122" y="1296166"/>
                </a:lnTo>
                <a:lnTo>
                  <a:pt x="6003099" y="1503278"/>
                </a:lnTo>
                <a:lnTo>
                  <a:pt x="6019404" y="1719991"/>
                </a:lnTo>
                <a:lnTo>
                  <a:pt x="6034196" y="1949048"/>
                </a:lnTo>
                <a:lnTo>
                  <a:pt x="6048315" y="2187706"/>
                </a:lnTo>
                <a:lnTo>
                  <a:pt x="6061595" y="2436652"/>
                </a:lnTo>
                <a:lnTo>
                  <a:pt x="6066301" y="2564211"/>
                </a:lnTo>
                <a:lnTo>
                  <a:pt x="6071512" y="2694512"/>
                </a:lnTo>
                <a:lnTo>
                  <a:pt x="6076386" y="2826871"/>
                </a:lnTo>
                <a:lnTo>
                  <a:pt x="6079580" y="2959917"/>
                </a:lnTo>
                <a:lnTo>
                  <a:pt x="6082438" y="3095705"/>
                </a:lnTo>
                <a:lnTo>
                  <a:pt x="6085463" y="3232865"/>
                </a:lnTo>
                <a:lnTo>
                  <a:pt x="6087480" y="3372768"/>
                </a:lnTo>
                <a:lnTo>
                  <a:pt x="6087480" y="3514043"/>
                </a:lnTo>
                <a:lnTo>
                  <a:pt x="6088489" y="3656689"/>
                </a:lnTo>
                <a:lnTo>
                  <a:pt x="6087480" y="3800707"/>
                </a:lnTo>
                <a:lnTo>
                  <a:pt x="6085463" y="3946783"/>
                </a:lnTo>
                <a:lnTo>
                  <a:pt x="6083614" y="4092858"/>
                </a:lnTo>
                <a:lnTo>
                  <a:pt x="6079580" y="4240991"/>
                </a:lnTo>
                <a:lnTo>
                  <a:pt x="6075378" y="4390495"/>
                </a:lnTo>
                <a:lnTo>
                  <a:pt x="6070503" y="4540000"/>
                </a:lnTo>
                <a:lnTo>
                  <a:pt x="6063612" y="4690876"/>
                </a:lnTo>
                <a:lnTo>
                  <a:pt x="6055375" y="4843123"/>
                </a:lnTo>
                <a:lnTo>
                  <a:pt x="6047475" y="4996057"/>
                </a:lnTo>
                <a:lnTo>
                  <a:pt x="6037390" y="5148990"/>
                </a:lnTo>
                <a:lnTo>
                  <a:pt x="6025287" y="5303981"/>
                </a:lnTo>
                <a:lnTo>
                  <a:pt x="6013185" y="5456914"/>
                </a:lnTo>
                <a:lnTo>
                  <a:pt x="5999233" y="5612591"/>
                </a:lnTo>
                <a:lnTo>
                  <a:pt x="5983937" y="5768953"/>
                </a:lnTo>
                <a:lnTo>
                  <a:pt x="5967801" y="5923258"/>
                </a:lnTo>
                <a:lnTo>
                  <a:pt x="5948975" y="6079621"/>
                </a:lnTo>
                <a:lnTo>
                  <a:pt x="5928804" y="6235297"/>
                </a:lnTo>
                <a:lnTo>
                  <a:pt x="5908801" y="6391660"/>
                </a:lnTo>
                <a:lnTo>
                  <a:pt x="5885437" y="6547336"/>
                </a:lnTo>
                <a:lnTo>
                  <a:pt x="5861568" y="6702327"/>
                </a:lnTo>
                <a:lnTo>
                  <a:pt x="5836524" y="6858002"/>
                </a:lnTo>
                <a:lnTo>
                  <a:pt x="3563332" y="6858002"/>
                </a:lnTo>
                <a:lnTo>
                  <a:pt x="1223490" y="6858002"/>
                </a:lnTo>
                <a:lnTo>
                  <a:pt x="0" y="6858002"/>
                </a:ln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398435-E8C2-49A6-A16C-752A6214E0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346" y="1257301"/>
            <a:ext cx="5004649" cy="4343399"/>
          </a:xfrm>
        </p:spPr>
        <p:txBody>
          <a:bodyPr anchor="ctr">
            <a:normAutofit/>
          </a:bodyPr>
          <a:lstStyle/>
          <a:p>
            <a:r>
              <a:rPr lang="en-US" b="1"/>
              <a:t>The Fleshly Work of Murder</a:t>
            </a:r>
          </a:p>
        </p:txBody>
      </p:sp>
    </p:spTree>
    <p:extLst>
      <p:ext uri="{BB962C8B-B14F-4D97-AF65-F5344CB8AC3E}">
        <p14:creationId xmlns:p14="http://schemas.microsoft.com/office/powerpoint/2010/main" val="1054148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9960A3-4EE1-43D2-ABFC-C7A03ED21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826D51-2B30-45EF-B052-F5343FF41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1" cy="1164772"/>
          </a:xfrm>
        </p:spPr>
        <p:txBody>
          <a:bodyPr>
            <a:normAutofit/>
          </a:bodyPr>
          <a:lstStyle/>
          <a:p>
            <a:r>
              <a:rPr lang="en-US" b="1" dirty="0"/>
              <a:t>INTRODUCTION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ABCF9F-46A6-4370-8EC8-B1EDB4510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0" y="2046514"/>
            <a:ext cx="9144000" cy="4811485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E4A30-DCB6-47A4-90A8-970A11A2E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752" y="2255441"/>
            <a:ext cx="8368356" cy="4237638"/>
          </a:xfrm>
        </p:spPr>
        <p:txBody>
          <a:bodyPr>
            <a:normAutofit/>
          </a:bodyPr>
          <a:lstStyle/>
          <a:p>
            <a:r>
              <a:rPr lang="en-US" sz="2800" b="1" dirty="0"/>
              <a:t>Last week:  “selfishness” = self ambition</a:t>
            </a:r>
          </a:p>
          <a:p>
            <a:pPr lvl="1"/>
            <a:r>
              <a:rPr lang="en-US" sz="2400" b="1" dirty="0"/>
              <a:t>The ‘hub of all the spokes’ of the work of the flesh  James 3:14-16  bitter zeal and selfishness results in “tumult and every worthless practice”</a:t>
            </a:r>
          </a:p>
          <a:p>
            <a:pPr lvl="1"/>
            <a:endParaRPr lang="en-US" sz="2400" b="1" dirty="0"/>
          </a:p>
          <a:p>
            <a:r>
              <a:rPr lang="en-US" sz="2800" b="1" dirty="0"/>
              <a:t>One of the spokes stemming from self-centeredness is the fleshly work of MURDER</a:t>
            </a:r>
          </a:p>
        </p:txBody>
      </p:sp>
    </p:spTree>
    <p:extLst>
      <p:ext uri="{BB962C8B-B14F-4D97-AF65-F5344CB8AC3E}">
        <p14:creationId xmlns:p14="http://schemas.microsoft.com/office/powerpoint/2010/main" val="1522226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C39D5-D8CB-45E6-9A8B-7A07A02F1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339" y="206929"/>
            <a:ext cx="7765322" cy="970450"/>
          </a:xfrm>
        </p:spPr>
        <p:txBody>
          <a:bodyPr/>
          <a:lstStyle/>
          <a:p>
            <a:r>
              <a:rPr lang="en-US" dirty="0"/>
              <a:t>Three NT Words for ‘Murder’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93454-84B6-4789-85A3-FECEC11D6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50628"/>
            <a:ext cx="9144000" cy="5507372"/>
          </a:xfrm>
        </p:spPr>
        <p:txBody>
          <a:bodyPr>
            <a:normAutofit fontScale="77500" lnSpcReduction="20000"/>
          </a:bodyPr>
          <a:lstStyle/>
          <a:p>
            <a:r>
              <a:rPr lang="en-US" sz="3300" b="1" dirty="0" err="1">
                <a:solidFill>
                  <a:schemeClr val="accent3"/>
                </a:solidFill>
                <a:latin typeface="TekniaGreek" panose="02000503060000020004" pitchFamily="2" charset="0"/>
              </a:rPr>
              <a:t>Qanataw</a:t>
            </a:r>
            <a:r>
              <a:rPr lang="en-US" sz="3300" b="1" dirty="0">
                <a:solidFill>
                  <a:schemeClr val="accent3"/>
                </a:solidFill>
                <a:latin typeface="TekniaGreek" panose="02000503060000020004" pitchFamily="2" charset="0"/>
              </a:rPr>
              <a:t>   </a:t>
            </a:r>
            <a:r>
              <a:rPr lang="en-US" sz="3300" b="1" dirty="0">
                <a:solidFill>
                  <a:schemeClr val="accent3"/>
                </a:solidFill>
              </a:rPr>
              <a:t>than-a-ta-o  </a:t>
            </a:r>
          </a:p>
          <a:p>
            <a:pPr lvl="1"/>
            <a:r>
              <a:rPr lang="en-US" sz="2800" b="1" dirty="0">
                <a:latin typeface="TekniaGreek" panose="02000503060000020004" pitchFamily="2" charset="0"/>
              </a:rPr>
              <a:t>NT 11</a:t>
            </a:r>
            <a:r>
              <a:rPr lang="en-US" sz="2800" b="1" dirty="0"/>
              <a:t>x</a:t>
            </a:r>
          </a:p>
          <a:p>
            <a:pPr lvl="1"/>
            <a:r>
              <a:rPr lang="en-US" sz="2800" b="1" dirty="0"/>
              <a:t>Definition: to kill, put to death (no assigning of moral value or penalties)</a:t>
            </a:r>
          </a:p>
          <a:p>
            <a:pPr marL="450000" lvl="1" indent="0">
              <a:buNone/>
            </a:pPr>
            <a:endParaRPr lang="en-US" sz="2800" b="1" dirty="0">
              <a:solidFill>
                <a:schemeClr val="accent3"/>
              </a:solidFill>
            </a:endParaRPr>
          </a:p>
          <a:p>
            <a:r>
              <a:rPr lang="en-US" sz="3300" b="1" dirty="0" err="1">
                <a:solidFill>
                  <a:schemeClr val="accent3"/>
                </a:solidFill>
                <a:latin typeface="TekniaGreek" panose="02000503060000020004" pitchFamily="2" charset="0"/>
              </a:rPr>
              <a:t>AnqrwpoktonoV</a:t>
            </a:r>
            <a:r>
              <a:rPr lang="en-US" sz="3300" b="1" dirty="0">
                <a:solidFill>
                  <a:schemeClr val="accent3"/>
                </a:solidFill>
                <a:latin typeface="TekniaGreek" panose="02000503060000020004" pitchFamily="2" charset="0"/>
              </a:rPr>
              <a:t>   </a:t>
            </a:r>
            <a:r>
              <a:rPr lang="en-US" sz="3300" b="1" dirty="0" err="1">
                <a:solidFill>
                  <a:schemeClr val="accent3"/>
                </a:solidFill>
              </a:rPr>
              <a:t>anth</a:t>
            </a:r>
            <a:r>
              <a:rPr lang="en-US" sz="3300" b="1" dirty="0">
                <a:solidFill>
                  <a:schemeClr val="accent3"/>
                </a:solidFill>
              </a:rPr>
              <a:t>-</a:t>
            </a:r>
            <a:r>
              <a:rPr lang="en-US" sz="3300" b="1" dirty="0" err="1">
                <a:solidFill>
                  <a:schemeClr val="accent3"/>
                </a:solidFill>
              </a:rPr>
              <a:t>ro</a:t>
            </a:r>
            <a:r>
              <a:rPr lang="en-US" sz="3300" b="1" dirty="0">
                <a:solidFill>
                  <a:schemeClr val="accent3"/>
                </a:solidFill>
              </a:rPr>
              <a:t>-</a:t>
            </a:r>
            <a:r>
              <a:rPr lang="en-US" sz="3300" b="1" dirty="0" err="1">
                <a:solidFill>
                  <a:schemeClr val="accent3"/>
                </a:solidFill>
              </a:rPr>
              <a:t>pok</a:t>
            </a:r>
            <a:r>
              <a:rPr lang="en-US" sz="3300" b="1" dirty="0">
                <a:solidFill>
                  <a:schemeClr val="accent3"/>
                </a:solidFill>
              </a:rPr>
              <a:t>-ton-</a:t>
            </a:r>
            <a:r>
              <a:rPr lang="en-US" sz="3300" b="1" dirty="0" err="1">
                <a:solidFill>
                  <a:schemeClr val="accent3"/>
                </a:solidFill>
              </a:rPr>
              <a:t>os</a:t>
            </a:r>
            <a:endParaRPr lang="en-US" sz="3300" b="1" dirty="0">
              <a:solidFill>
                <a:schemeClr val="accent3"/>
              </a:solidFill>
            </a:endParaRPr>
          </a:p>
          <a:p>
            <a:pPr lvl="1"/>
            <a:r>
              <a:rPr lang="en-US" sz="2800" b="1" dirty="0">
                <a:latin typeface="TekniaGreek" panose="02000503060000020004" pitchFamily="2" charset="0"/>
              </a:rPr>
              <a:t>NT 2</a:t>
            </a:r>
            <a:r>
              <a:rPr lang="en-US" sz="2800" b="1" dirty="0"/>
              <a:t>x</a:t>
            </a:r>
          </a:p>
          <a:p>
            <a:pPr lvl="1"/>
            <a:r>
              <a:rPr lang="en-US" sz="2800" b="1" dirty="0"/>
              <a:t>Definition:  manslayer (deals with </a:t>
            </a:r>
            <a:r>
              <a:rPr lang="en-US" sz="2800" b="1" u="sng" dirty="0"/>
              <a:t>unintentional </a:t>
            </a:r>
            <a:r>
              <a:rPr lang="en-US" sz="2800" b="1" dirty="0"/>
              <a:t>murder, manslaughter</a:t>
            </a:r>
            <a:r>
              <a:rPr lang="en-US" sz="2400" b="1" dirty="0"/>
              <a:t>)</a:t>
            </a:r>
          </a:p>
          <a:p>
            <a:pPr marL="450000" lvl="1" indent="0">
              <a:buNone/>
            </a:pPr>
            <a:endParaRPr lang="en-US" sz="2400" b="1" dirty="0"/>
          </a:p>
          <a:p>
            <a:r>
              <a:rPr lang="en-US" sz="3300" b="1" dirty="0" err="1">
                <a:solidFill>
                  <a:schemeClr val="accent3"/>
                </a:solidFill>
                <a:latin typeface="TekniaGreek" panose="02000503060000020004" pitchFamily="2" charset="0"/>
              </a:rPr>
              <a:t>Foneuw</a:t>
            </a:r>
            <a:r>
              <a:rPr lang="en-US" sz="3300" b="1" dirty="0">
                <a:solidFill>
                  <a:schemeClr val="accent3"/>
                </a:solidFill>
                <a:latin typeface="TekniaGreek" panose="02000503060000020004" pitchFamily="2" charset="0"/>
              </a:rPr>
              <a:t>    </a:t>
            </a:r>
            <a:r>
              <a:rPr lang="en-US" sz="3300" b="1" dirty="0" err="1">
                <a:solidFill>
                  <a:schemeClr val="accent3"/>
                </a:solidFill>
              </a:rPr>
              <a:t>fon</a:t>
            </a:r>
            <a:r>
              <a:rPr lang="en-US" sz="3300" b="1" dirty="0">
                <a:solidFill>
                  <a:schemeClr val="accent3"/>
                </a:solidFill>
              </a:rPr>
              <a:t>-</a:t>
            </a:r>
            <a:r>
              <a:rPr lang="en-US" sz="3300" b="1" dirty="0" err="1">
                <a:solidFill>
                  <a:schemeClr val="accent3"/>
                </a:solidFill>
              </a:rPr>
              <a:t>eu</a:t>
            </a:r>
            <a:r>
              <a:rPr lang="en-US" sz="3300" b="1" dirty="0">
                <a:solidFill>
                  <a:schemeClr val="accent3"/>
                </a:solidFill>
              </a:rPr>
              <a:t>-o</a:t>
            </a:r>
          </a:p>
          <a:p>
            <a:pPr lvl="1"/>
            <a:r>
              <a:rPr lang="en-US" sz="2800" b="1" dirty="0">
                <a:latin typeface="TekniaGreek" panose="02000503060000020004" pitchFamily="2" charset="0"/>
              </a:rPr>
              <a:t>NT 11</a:t>
            </a:r>
            <a:r>
              <a:rPr lang="en-US" sz="2800" b="1" dirty="0"/>
              <a:t>x (6x referring to the 6</a:t>
            </a:r>
            <a:r>
              <a:rPr lang="en-US" sz="2800" b="1" baseline="30000" dirty="0"/>
              <a:t>th</a:t>
            </a:r>
            <a:r>
              <a:rPr lang="en-US" sz="2800" b="1" dirty="0"/>
              <a:t> commandment)</a:t>
            </a:r>
          </a:p>
          <a:p>
            <a:pPr lvl="1"/>
            <a:r>
              <a:rPr lang="en-US" sz="2800" b="1" dirty="0"/>
              <a:t>Definition:  intentional murder by an individual with malice aforethought</a:t>
            </a:r>
          </a:p>
          <a:p>
            <a:endParaRPr lang="en-US" b="1" dirty="0">
              <a:latin typeface="TekniaGreek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153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A0A2C-335F-472F-8049-0B8C38674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339" y="0"/>
            <a:ext cx="7765322" cy="970450"/>
          </a:xfrm>
        </p:spPr>
        <p:txBody>
          <a:bodyPr/>
          <a:lstStyle/>
          <a:p>
            <a:r>
              <a:rPr lang="en-US" b="1" dirty="0"/>
              <a:t>THIS HISTORY OF MURDER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A0C93-E126-4E39-8670-3B8170D04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31846"/>
            <a:ext cx="9144000" cy="5826154"/>
          </a:xfrm>
        </p:spPr>
        <p:txBody>
          <a:bodyPr>
            <a:normAutofit fontScale="85000" lnSpcReduction="20000"/>
          </a:bodyPr>
          <a:lstStyle/>
          <a:p>
            <a:r>
              <a:rPr lang="en-US" sz="2800" b="1" dirty="0">
                <a:solidFill>
                  <a:schemeClr val="accent3"/>
                </a:solidFill>
              </a:rPr>
              <a:t>Satan  -  Jn 8:44</a:t>
            </a:r>
          </a:p>
          <a:p>
            <a:pPr lvl="1"/>
            <a:r>
              <a:rPr lang="en-US" sz="2600" b="1" dirty="0"/>
              <a:t>Satan did not </a:t>
            </a:r>
            <a:r>
              <a:rPr lang="en-US" sz="2600" b="1" u="sng" dirty="0"/>
              <a:t>directly</a:t>
            </a:r>
            <a:r>
              <a:rPr lang="en-US" sz="2600" b="1" dirty="0"/>
              <a:t>, but </a:t>
            </a:r>
            <a:r>
              <a:rPr lang="en-US" sz="2600" b="1" u="sng" dirty="0"/>
              <a:t>indirectly</a:t>
            </a:r>
            <a:r>
              <a:rPr lang="en-US" sz="2600" b="1" dirty="0"/>
              <a:t> caused the disobedience to God’s command and consequences of death(s).</a:t>
            </a:r>
          </a:p>
          <a:p>
            <a:pPr marL="450000" lvl="1" indent="0">
              <a:buNone/>
            </a:pPr>
            <a:endParaRPr lang="en-US" sz="2000" b="1" dirty="0">
              <a:solidFill>
                <a:schemeClr val="accent3"/>
              </a:solidFill>
            </a:endParaRPr>
          </a:p>
          <a:p>
            <a:r>
              <a:rPr lang="en-US" sz="2800" b="1" dirty="0">
                <a:solidFill>
                  <a:schemeClr val="accent3"/>
                </a:solidFill>
              </a:rPr>
              <a:t>Cain  -  Gen 4:8</a:t>
            </a:r>
          </a:p>
          <a:p>
            <a:pPr lvl="1"/>
            <a:r>
              <a:rPr lang="en-US" sz="2600" b="1" dirty="0"/>
              <a:t>Cain was the first to directly murder with premeditated intent</a:t>
            </a:r>
          </a:p>
          <a:p>
            <a:pPr lvl="2"/>
            <a:r>
              <a:rPr lang="en-US" sz="2600" b="1" dirty="0"/>
              <a:t>Progression of the works of his flesh:  </a:t>
            </a:r>
          </a:p>
          <a:p>
            <a:pPr lvl="3"/>
            <a:r>
              <a:rPr lang="en-US" sz="2600" b="1" dirty="0"/>
              <a:t>self-centeredness          heresy           hatred           murder</a:t>
            </a:r>
          </a:p>
          <a:p>
            <a:pPr lvl="2"/>
            <a:r>
              <a:rPr lang="en-US" sz="2600" b="1" dirty="0"/>
              <a:t>His offering should have memorialized his need of being covered by animal skins  (</a:t>
            </a:r>
            <a:r>
              <a:rPr lang="en-US" sz="2600" b="1" dirty="0" err="1"/>
              <a:t>cf</a:t>
            </a:r>
            <a:r>
              <a:rPr lang="en-US" sz="2600" b="1" dirty="0"/>
              <a:t> Gen 3:21 and I Jn 3:11-12)</a:t>
            </a:r>
          </a:p>
          <a:p>
            <a:pPr marL="810000" lvl="2" indent="0">
              <a:buNone/>
            </a:pPr>
            <a:endParaRPr lang="en-US" sz="2000" b="1" dirty="0"/>
          </a:p>
          <a:p>
            <a:r>
              <a:rPr lang="en-US" sz="2800" b="1" dirty="0">
                <a:solidFill>
                  <a:schemeClr val="accent3"/>
                </a:solidFill>
              </a:rPr>
              <a:t>Capital punishment  -  Gen 9:6</a:t>
            </a:r>
          </a:p>
          <a:p>
            <a:pPr marL="36900" indent="0">
              <a:buNone/>
            </a:pPr>
            <a:endParaRPr lang="en-US" sz="2800" b="1" dirty="0"/>
          </a:p>
          <a:p>
            <a:r>
              <a:rPr lang="en-US" sz="2800" b="1" dirty="0">
                <a:solidFill>
                  <a:schemeClr val="accent3"/>
                </a:solidFill>
              </a:rPr>
              <a:t>Commandment with punishment codified to Israel  -  Gen 20:13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050826F6-2FF0-4252-8844-CB3FA4FB3536}"/>
              </a:ext>
            </a:extLst>
          </p:cNvPr>
          <p:cNvSpPr/>
          <p:nvPr/>
        </p:nvSpPr>
        <p:spPr>
          <a:xfrm>
            <a:off x="3627240" y="3806505"/>
            <a:ext cx="369115" cy="2768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C7841E89-FCB1-49DC-8597-B9E109075ACF}"/>
              </a:ext>
            </a:extLst>
          </p:cNvPr>
          <p:cNvSpPr/>
          <p:nvPr/>
        </p:nvSpPr>
        <p:spPr>
          <a:xfrm flipV="1">
            <a:off x="6829037" y="3806504"/>
            <a:ext cx="369115" cy="2768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BF5D227A-C21C-4033-8909-D938E7E48548}"/>
              </a:ext>
            </a:extLst>
          </p:cNvPr>
          <p:cNvSpPr/>
          <p:nvPr/>
        </p:nvSpPr>
        <p:spPr>
          <a:xfrm>
            <a:off x="5315427" y="3806504"/>
            <a:ext cx="369115" cy="2768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67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75B3B-A9C3-4108-9D12-8B58303D6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46" y="173373"/>
            <a:ext cx="7765322" cy="97045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HOW THE WORK OF MURDER CAN AFFECT THE NT BELIEVER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FE57B-2EEC-439D-8A85-5CB7E374D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780" y="1677797"/>
            <a:ext cx="8808440" cy="4899171"/>
          </a:xfrm>
        </p:spPr>
        <p:txBody>
          <a:bodyPr/>
          <a:lstStyle/>
          <a:p>
            <a:r>
              <a:rPr lang="en-US" sz="2800" b="1" dirty="0">
                <a:solidFill>
                  <a:schemeClr val="accent3"/>
                </a:solidFill>
              </a:rPr>
              <a:t>We can express a tendency toward manslaughter  </a:t>
            </a:r>
          </a:p>
          <a:p>
            <a:pPr lvl="1"/>
            <a:r>
              <a:rPr lang="en-US" sz="2400" b="1" dirty="0"/>
              <a:t>Jn 15:4-5   One mildly hating a brother has a quality of manslayer.  No manslayer is having Eternal Life </a:t>
            </a:r>
            <a:r>
              <a:rPr lang="en-US" sz="2400" b="1" u="sng" dirty="0"/>
              <a:t>abiding (feeling at ease)</a:t>
            </a:r>
            <a:r>
              <a:rPr lang="en-US" sz="2400" b="1" dirty="0"/>
              <a:t> in him, even though the believer continues to possess Eternal Life.</a:t>
            </a:r>
          </a:p>
          <a:p>
            <a:pPr marL="450000" lvl="1" indent="0">
              <a:buNone/>
            </a:pPr>
            <a:endParaRPr lang="en-US" sz="2400" b="1" dirty="0"/>
          </a:p>
          <a:p>
            <a:r>
              <a:rPr lang="en-US" sz="2800" b="1" dirty="0">
                <a:solidFill>
                  <a:schemeClr val="accent3"/>
                </a:solidFill>
              </a:rPr>
              <a:t>We can even do the act of murder  </a:t>
            </a:r>
          </a:p>
          <a:p>
            <a:pPr lvl="1"/>
            <a:r>
              <a:rPr lang="en-US" sz="2400" b="1" dirty="0"/>
              <a:t>I Pet 4:15  </a:t>
            </a:r>
          </a:p>
          <a:p>
            <a:pPr marL="810000" lvl="2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27204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7E08E-9FE9-4FF3-9C59-532006C7B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733" y="190151"/>
            <a:ext cx="7765321" cy="970450"/>
          </a:xfrm>
        </p:spPr>
        <p:txBody>
          <a:bodyPr>
            <a:normAutofit/>
          </a:bodyPr>
          <a:lstStyle/>
          <a:p>
            <a:r>
              <a:rPr lang="en-US" b="1" dirty="0"/>
              <a:t>CONCLUSION	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F9CB5418-E400-498A-982D-14E1A4211C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1199631"/>
              </p:ext>
            </p:extLst>
          </p:nvPr>
        </p:nvGraphicFramePr>
        <p:xfrm>
          <a:off x="92279" y="1065403"/>
          <a:ext cx="8951053" cy="5602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528351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334</Words>
  <Application>Microsoft Office PowerPoint</Application>
  <PresentationFormat>On-screen Show (4:3)</PresentationFormat>
  <Paragraphs>47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</vt:lpstr>
      <vt:lpstr>Calisto MT</vt:lpstr>
      <vt:lpstr>Script MT Bold</vt:lpstr>
      <vt:lpstr>TekniaGreek</vt:lpstr>
      <vt:lpstr>Wingdings 2</vt:lpstr>
      <vt:lpstr>Slate</vt:lpstr>
      <vt:lpstr>The Fleshly Work of Murder</vt:lpstr>
      <vt:lpstr>INTRODUCTION</vt:lpstr>
      <vt:lpstr>Three NT Words for ‘Murder’</vt:lpstr>
      <vt:lpstr>THIS HISTORY OF MURDER</vt:lpstr>
      <vt:lpstr>HOW THE WORK OF MURDER CAN AFFECT THE NT BELIEVER</vt:lpstr>
      <vt:lpstr>CONCLUSION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Baptist Church September 22, 2019</dc:title>
  <dc:creator>dee konrad</dc:creator>
  <cp:lastModifiedBy>dee konrad</cp:lastModifiedBy>
  <cp:revision>2</cp:revision>
  <dcterms:created xsi:type="dcterms:W3CDTF">2019-09-21T21:55:23Z</dcterms:created>
  <dcterms:modified xsi:type="dcterms:W3CDTF">2019-09-21T21:59:41Z</dcterms:modified>
</cp:coreProperties>
</file>