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94" r:id="rId1"/>
  </p:sldMasterIdLst>
  <p:notesMasterIdLst>
    <p:notesMasterId r:id="rId10"/>
  </p:notesMasterIdLst>
  <p:sldIdLst>
    <p:sldId id="931" r:id="rId2"/>
    <p:sldId id="4994" r:id="rId3"/>
    <p:sldId id="5044" r:id="rId4"/>
    <p:sldId id="5045" r:id="rId5"/>
    <p:sldId id="5046" r:id="rId6"/>
    <p:sldId id="5047" r:id="rId7"/>
    <p:sldId id="5048" r:id="rId8"/>
    <p:sldId id="5025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e konrad" initials="dk" lastIdx="1" clrIdx="0">
    <p:extLst>
      <p:ext uri="{19B8F6BF-5375-455C-9EA6-DF929625EA0E}">
        <p15:presenceInfo xmlns:p15="http://schemas.microsoft.com/office/powerpoint/2012/main" userId="91f376a383e0b5b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6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48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DCC08-796B-41B3-B77F-09D274294987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5007CE-A83B-4CC5-B9B9-6F018DC590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859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B3A824-1A51-4B26-AD58-A6D8E14F6C04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Calisto MT" panose="020406030505050303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11/19/2019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>
                <a:outerShdw blurRad="50800" dist="38100" dir="2700000" algn="tl" rotWithShape="0">
                  <a:prstClr val="black">
                    <a:alpha val="43000"/>
                  </a:prstClr>
                </a:outerShdw>
              </a:effectLst>
              <a:uLnTx/>
              <a:uFillTx/>
              <a:latin typeface="Calisto MT" panose="020406030505050303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Calisto MT" panose="02040603050505030304"/>
                <a:ea typeface="+mn-ea"/>
                <a:cs typeface="+mn-cs"/>
              </a:rPr>
              <a:t>
              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>
                <a:outerShdw blurRad="50800" dist="38100" dir="2700000" algn="tl" rotWithShape="0">
                  <a:prstClr val="black">
                    <a:alpha val="43000"/>
                  </a:prstClr>
                </a:outerShdw>
              </a:effectLst>
              <a:uLnTx/>
              <a:uFillTx/>
              <a:latin typeface="Calisto MT" panose="020406030505050303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Calisto MT" panose="020406030505050303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>
                <a:outerShdw blurRad="50800" dist="38100" dir="2700000" algn="tl" rotWithShape="0">
                  <a:prstClr val="black">
                    <a:alpha val="43000"/>
                  </a:prstClr>
                </a:outerShdw>
              </a:effectLst>
              <a:uLnTx/>
              <a:uFillTx/>
              <a:latin typeface="Calisto MT" panose="02040603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881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11/19/2019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272755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11/19/2019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8861302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D162C4-EDD9-4389-A98B-B87ECEA2A816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Calisto MT" panose="020406030505050303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11/19/2019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>
                <a:outerShdw blurRad="50800" dist="38100" dir="2700000" algn="tl" rotWithShape="0">
                  <a:prstClr val="black">
                    <a:alpha val="43000"/>
                  </a:prstClr>
                </a:outerShdw>
              </a:effectLst>
              <a:uLnTx/>
              <a:uFillTx/>
              <a:latin typeface="Calisto MT" panose="020406030505050303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Calisto MT" panose="02040603050505030304"/>
                <a:ea typeface="+mn-ea"/>
                <a:cs typeface="+mn-cs"/>
              </a:rPr>
              <a:t>
              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>
                <a:outerShdw blurRad="50800" dist="38100" dir="2700000" algn="tl" rotWithShape="0">
                  <a:prstClr val="black">
                    <a:alpha val="43000"/>
                  </a:prstClr>
                </a:outerShdw>
              </a:effectLst>
              <a:uLnTx/>
              <a:uFillTx/>
              <a:latin typeface="Calisto MT" panose="020406030505050303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Calisto MT" panose="020406030505050303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>
                <a:outerShdw blurRad="50800" dist="38100" dir="2700000" algn="tl" rotWithShape="0">
                  <a:prstClr val="black">
                    <a:alpha val="43000"/>
                  </a:prstClr>
                </a:outerShdw>
              </a:effectLst>
              <a:uLnTx/>
              <a:uFillTx/>
              <a:latin typeface="Calisto MT" panose="02040603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0312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3CBC1C18-307B-4F68-A007-B5B542270E8D}" type="datetimeFigureOut">
              <a:rPr lang="en-US" smtClean="0"/>
              <a:t>11/19/2019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954580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11/19/2019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644197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11/19/2019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41407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3CBC1C18-307B-4F68-A007-B5B542270E8D}" type="datetimeFigureOut">
              <a:rPr lang="en-US" smtClean="0"/>
              <a:t>11/19/2019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29604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FDDD7-0DC9-4247-96CF-A18CE2C6CCF9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ED56C-39FB-4952-916A-EFB45F3ED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039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11/19/2019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56894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11/19/2019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238198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3CBC1C18-307B-4F68-A007-B5B542270E8D}" type="datetimeFigureOut">
              <a:rPr lang="en-US" smtClean="0"/>
              <a:t>11/19/2019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878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5" r:id="rId1"/>
    <p:sldLayoutId id="2147483996" r:id="rId2"/>
    <p:sldLayoutId id="2147483997" r:id="rId3"/>
    <p:sldLayoutId id="2147483998" r:id="rId4"/>
    <p:sldLayoutId id="2147483999" r:id="rId5"/>
    <p:sldLayoutId id="2147484000" r:id="rId6"/>
    <p:sldLayoutId id="2147484001" r:id="rId7"/>
    <p:sldLayoutId id="2147484002" r:id="rId8"/>
    <p:sldLayoutId id="2147484003" r:id="rId9"/>
    <p:sldLayoutId id="2147484004" r:id="rId10"/>
    <p:sldLayoutId id="214748400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3.wdp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32FD491-28F3-42E7-AEBF-A9E3C462C9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551293" y="6229681"/>
            <a:ext cx="342900" cy="457200"/>
            <a:chOff x="11361456" y="6195813"/>
            <a:chExt cx="548640" cy="548640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AD016B6E-F283-4CFB-9099-05C8DA6AB3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72D0360E-345F-4790-B0A0-03ADC36B5E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3C06EAFD-0C69-4B3B-BEA7-E7E11DDF9C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4066C89-42FB-4624-9AFE-3A31B36491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08" y="0"/>
            <a:ext cx="3486126" cy="6858000"/>
          </a:xfrm>
          <a:prstGeom prst="rect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aturation sat="4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</a:extLst>
            </a:blip>
            <a:srcRect/>
            <a:tile tx="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algn="ctr" defTabSz="914400"/>
            <a:endParaRPr lang="en-US" sz="2000" kern="0">
              <a:solidFill>
                <a:prstClr val="white"/>
              </a:solidFill>
              <a:latin typeface="Rockwell Extra Bold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D398435-E8C2-49A6-A16C-752A6214E0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04" y="700947"/>
            <a:ext cx="2764734" cy="552873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US" sz="3600" b="1" dirty="0">
                <a:solidFill>
                  <a:srgbClr val="FFFFFF"/>
                </a:solidFill>
              </a:rPr>
              <a:t>The fallout from lucifer’s fall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33313A57-CC39-48AC-BE03-3C7C43092A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90335" y="599768"/>
            <a:ext cx="4555850" cy="557243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182880">
              <a:buFont typeface="Wingdings" pitchFamily="2" charset="2"/>
              <a:buChar char="§"/>
            </a:pPr>
            <a:endParaRPr lang="en-US" b="1" dirty="0"/>
          </a:p>
          <a:p>
            <a:pPr indent="-182880" algn="r">
              <a:buFont typeface="Wingdings" pitchFamily="2" charset="2"/>
              <a:buChar char="§"/>
            </a:pPr>
            <a:r>
              <a:rPr lang="en-US" sz="2800" b="1" dirty="0"/>
              <a:t>Scripture Reading:</a:t>
            </a:r>
          </a:p>
          <a:p>
            <a:pPr indent="-182880" algn="r">
              <a:buFont typeface="Wingdings" pitchFamily="2" charset="2"/>
              <a:buChar char="§"/>
            </a:pPr>
            <a:endParaRPr lang="en-US" sz="2800" b="1" dirty="0"/>
          </a:p>
          <a:p>
            <a:pPr indent="-182880" algn="r">
              <a:buFont typeface="Wingdings" pitchFamily="2" charset="2"/>
              <a:buChar char="§"/>
            </a:pPr>
            <a:endParaRPr lang="en-US" sz="2800" b="1" dirty="0"/>
          </a:p>
          <a:p>
            <a:pPr indent="-182880" algn="r">
              <a:buFont typeface="Wingdings" pitchFamily="2" charset="2"/>
              <a:buChar char="§"/>
            </a:pPr>
            <a:r>
              <a:rPr lang="en-US" sz="2800" b="1" dirty="0"/>
              <a:t>Genesis 2:4-15</a:t>
            </a:r>
          </a:p>
          <a:p>
            <a:pPr algn="r"/>
            <a:endParaRPr lang="en-US" sz="2800" b="1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BA218FBC-B2D6-48CA-9289-C4110162E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51293" y="6229681"/>
            <a:ext cx="342900" cy="457200"/>
          </a:xfrm>
          <a:prstGeom prst="ellipse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2DED9084-49DA-4911-ACB7-5F9E4DEFA0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73188" y="6258874"/>
            <a:ext cx="299110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8636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E009DD9B-5EE2-4C0D-8B2B-351C8C10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720DB99-7745-4E75-9D96-AAB6D55C5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78" y="464119"/>
            <a:ext cx="766724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68803C4-E159-4360-B7BB-74205C8F78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78" y="601952"/>
            <a:ext cx="7667244" cy="138587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04B0465-3B07-49BF-BEA7-D81476246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78" y="2038655"/>
            <a:ext cx="766724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78C23C-4D21-4D98-9D08-1253E7D96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2454" y="484632"/>
            <a:ext cx="7473731" cy="1609344"/>
          </a:xfrm>
        </p:spPr>
        <p:txBody>
          <a:bodyPr>
            <a:normAutofit/>
          </a:bodyPr>
          <a:lstStyle/>
          <a:p>
            <a:r>
              <a:rPr lang="en-US" b="1" dirty="0"/>
              <a:t>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53DDDD-08B3-4B61-8092-0C9B672E7C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2281806"/>
            <a:ext cx="9143999" cy="4513277"/>
          </a:xfrm>
        </p:spPr>
        <p:txBody>
          <a:bodyPr>
            <a:normAutofit fontScale="85000" lnSpcReduction="20000"/>
          </a:bodyPr>
          <a:lstStyle/>
          <a:p>
            <a:r>
              <a:rPr lang="en-US" sz="3000" b="1" dirty="0"/>
              <a:t>Lucifer, the greatest of all created beings, disregarded his knowledge of his Creator’s absolute uniqueness </a:t>
            </a:r>
            <a:r>
              <a:rPr lang="en-US" sz="3000" dirty="0"/>
              <a:t>(Isa 46:9  - “…I am God, and there is no other; I am God, and there is none like me.”)</a:t>
            </a:r>
          </a:p>
          <a:p>
            <a:pPr marL="36900" indent="0">
              <a:buNone/>
            </a:pPr>
            <a:endParaRPr lang="en-US" sz="2400" b="1" dirty="0"/>
          </a:p>
          <a:p>
            <a:pPr lvl="1"/>
            <a:r>
              <a:rPr lang="en-US" sz="2600" b="1" dirty="0"/>
              <a:t>He </a:t>
            </a:r>
            <a:r>
              <a:rPr lang="en-US" sz="2600" b="1" u="sng" dirty="0"/>
              <a:t>lusted</a:t>
            </a:r>
            <a:r>
              <a:rPr lang="en-US" sz="2600" b="1" dirty="0"/>
              <a:t> because of pride and his beauty</a:t>
            </a:r>
          </a:p>
          <a:p>
            <a:pPr marL="450000" lvl="1" indent="0">
              <a:buNone/>
            </a:pPr>
            <a:endParaRPr lang="en-US" sz="2600" b="1" dirty="0"/>
          </a:p>
          <a:p>
            <a:pPr lvl="1"/>
            <a:r>
              <a:rPr lang="en-US" sz="2600" b="1" dirty="0"/>
              <a:t>He was </a:t>
            </a:r>
            <a:r>
              <a:rPr lang="en-US" sz="2600" b="1" u="sng" dirty="0"/>
              <a:t>tempted</a:t>
            </a:r>
            <a:r>
              <a:rPr lang="en-US" sz="2600" b="1" dirty="0"/>
              <a:t> (of himself) to be independent like God is independent.</a:t>
            </a:r>
          </a:p>
          <a:p>
            <a:pPr lvl="1"/>
            <a:endParaRPr lang="en-US" sz="2600" b="1" dirty="0"/>
          </a:p>
          <a:p>
            <a:pPr lvl="1"/>
            <a:r>
              <a:rPr lang="en-US" sz="2600" b="1" dirty="0"/>
              <a:t>He </a:t>
            </a:r>
            <a:r>
              <a:rPr lang="en-US" sz="2600" b="1" u="sng" dirty="0"/>
              <a:t>trespassed</a:t>
            </a:r>
            <a:r>
              <a:rPr lang="en-US" sz="2600" b="1" dirty="0"/>
              <a:t> by determining to persuade the angelic realm to join his rebellion</a:t>
            </a:r>
          </a:p>
          <a:p>
            <a:pPr lvl="1"/>
            <a:endParaRPr lang="en-US" sz="2600" b="1" dirty="0"/>
          </a:p>
          <a:p>
            <a:pPr lvl="1"/>
            <a:r>
              <a:rPr lang="en-US" sz="2600" b="1" dirty="0"/>
              <a:t>He </a:t>
            </a:r>
            <a:r>
              <a:rPr lang="en-US" sz="2600" b="1" u="sng" dirty="0"/>
              <a:t>sinned</a:t>
            </a:r>
            <a:r>
              <a:rPr lang="en-US" sz="2600" b="1" dirty="0"/>
              <a:t> by his attempt to violate God’s uniqueness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49B7FFA5-14CB-4A4F-9BCC-CA3AA5D9D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51293" y="6229681"/>
            <a:ext cx="3429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4E48745-7512-4EC2-9E20-9092D121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73188" y="6258874"/>
            <a:ext cx="299110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9890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79D943B-BFCD-4168-988A-16654BEA79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FFEA97-14EB-4888-B0B5-88BC9838F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0" y="107128"/>
            <a:ext cx="7543800" cy="160934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fallout of lucifer’s rebellion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83032-0E96-4489-BA45-193F6D5561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780" y="1716472"/>
            <a:ext cx="8976220" cy="5141528"/>
          </a:xfrm>
        </p:spPr>
        <p:txBody>
          <a:bodyPr>
            <a:normAutofit fontScale="92500"/>
          </a:bodyPr>
          <a:lstStyle/>
          <a:p>
            <a:r>
              <a:rPr lang="en-US" sz="3600" dirty="0">
                <a:solidFill>
                  <a:schemeClr val="tx2"/>
                </a:solidFill>
              </a:rPr>
              <a:t>Cast out of God’s government</a:t>
            </a:r>
          </a:p>
          <a:p>
            <a:pPr lvl="1"/>
            <a:r>
              <a:rPr lang="en-US" sz="3200" b="1" dirty="0">
                <a:solidFill>
                  <a:schemeClr val="tx2"/>
                </a:solidFill>
              </a:rPr>
              <a:t>Ezekiel 28:13-16</a:t>
            </a:r>
            <a:r>
              <a:rPr lang="en-US" sz="3200" dirty="0">
                <a:solidFill>
                  <a:schemeClr val="tx2"/>
                </a:solidFill>
              </a:rPr>
              <a:t>   </a:t>
            </a:r>
          </a:p>
          <a:p>
            <a:pPr lvl="2"/>
            <a:r>
              <a:rPr lang="en-US" sz="2800" baseline="30000" dirty="0">
                <a:solidFill>
                  <a:schemeClr val="tx2"/>
                </a:solidFill>
              </a:rPr>
              <a:t>14 “</a:t>
            </a:r>
            <a:r>
              <a:rPr lang="en-US" sz="2800" dirty="0">
                <a:solidFill>
                  <a:schemeClr val="tx2"/>
                </a:solidFill>
              </a:rPr>
              <a:t>Thou art the anointed cherub that covers; and I have set thee so: You were upon the holy mountain of God; thou hast walked up and down in the midst of the stones of fire. </a:t>
            </a:r>
            <a:r>
              <a:rPr lang="en-US" sz="2800" baseline="30000" dirty="0">
                <a:solidFill>
                  <a:schemeClr val="tx2"/>
                </a:solidFill>
              </a:rPr>
              <a:t>15 </a:t>
            </a:r>
            <a:r>
              <a:rPr lang="en-US" sz="2800" dirty="0">
                <a:solidFill>
                  <a:schemeClr val="tx2"/>
                </a:solidFill>
              </a:rPr>
              <a:t> You were perfect in thy ways from the day that you were created, till iniquity was found in thee. </a:t>
            </a:r>
            <a:r>
              <a:rPr lang="en-US" sz="2800" baseline="30000" dirty="0">
                <a:solidFill>
                  <a:schemeClr val="tx2"/>
                </a:solidFill>
              </a:rPr>
              <a:t>16</a:t>
            </a:r>
            <a:r>
              <a:rPr lang="en-US" sz="2800" dirty="0">
                <a:solidFill>
                  <a:schemeClr val="tx2"/>
                </a:solidFill>
              </a:rPr>
              <a:t>By the multitude of thy merchandise they have filled the midst of thee with violence, and thou hast sinned: therefore I will cast thee as profane out of the mountain of God: and I will destroy thee, O covering cherub, from the midst of the stones of fire.”</a:t>
            </a:r>
          </a:p>
        </p:txBody>
      </p:sp>
    </p:spTree>
    <p:extLst>
      <p:ext uri="{BB962C8B-B14F-4D97-AF65-F5344CB8AC3E}">
        <p14:creationId xmlns:p14="http://schemas.microsoft.com/office/powerpoint/2010/main" val="23838004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79D943B-BFCD-4168-988A-16654BEA79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FFEA97-14EB-4888-B0B5-88BC9838F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274" y="123906"/>
            <a:ext cx="7543800" cy="160934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fallout of lucifer’s rebellion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83032-0E96-4489-BA45-193F6D5561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23" y="1619075"/>
            <a:ext cx="9001387" cy="5238925"/>
          </a:xfrm>
        </p:spPr>
        <p:txBody>
          <a:bodyPr>
            <a:normAutofit/>
          </a:bodyPr>
          <a:lstStyle/>
          <a:p>
            <a:pPr marL="274320" lvl="1" indent="0">
              <a:buNone/>
            </a:pPr>
            <a:endParaRPr lang="en-US" dirty="0">
              <a:solidFill>
                <a:schemeClr val="tx2"/>
              </a:solidFill>
            </a:endParaRPr>
          </a:p>
          <a:p>
            <a:r>
              <a:rPr lang="en-US" sz="2800" dirty="0">
                <a:solidFill>
                  <a:schemeClr val="tx2"/>
                </a:solidFill>
              </a:rPr>
              <a:t>Lucifer’s residence of rule was ruined</a:t>
            </a:r>
          </a:p>
          <a:p>
            <a:pPr lvl="1"/>
            <a:r>
              <a:rPr lang="en-US" sz="2400" dirty="0">
                <a:solidFill>
                  <a:schemeClr val="tx2"/>
                </a:solidFill>
              </a:rPr>
              <a:t>Gen 1:1-2 – “…the earth became without form and void…”  </a:t>
            </a:r>
          </a:p>
          <a:p>
            <a:pPr lvl="1"/>
            <a:r>
              <a:rPr lang="en-US" sz="2400" dirty="0">
                <a:solidFill>
                  <a:schemeClr val="tx2"/>
                </a:solidFill>
              </a:rPr>
              <a:t>Isa 45:18 “…For thus saith the Lord that created the heavens; God himself that formed the earth and made it; he hath established it, he created it not in vain, he formed it to be inhabited: I am the Lord; and there is none else.”</a:t>
            </a:r>
          </a:p>
          <a:p>
            <a:pPr lvl="1"/>
            <a:endParaRPr lang="en-US" sz="2400" dirty="0">
              <a:solidFill>
                <a:schemeClr val="tx2"/>
              </a:solidFill>
            </a:endParaRPr>
          </a:p>
          <a:p>
            <a:r>
              <a:rPr lang="en-US" sz="2800" dirty="0">
                <a:solidFill>
                  <a:schemeClr val="tx2"/>
                </a:solidFill>
              </a:rPr>
              <a:t>The earth has experienced two worldwide floods  -  II Pet 3:3-5</a:t>
            </a:r>
          </a:p>
          <a:p>
            <a:pPr lvl="1"/>
            <a:r>
              <a:rPr lang="en-US" sz="2400" dirty="0">
                <a:solidFill>
                  <a:schemeClr val="tx2"/>
                </a:solidFill>
              </a:rPr>
              <a:t>Lucifer’s flood  -  Gen 1:2</a:t>
            </a:r>
          </a:p>
          <a:p>
            <a:pPr lvl="1"/>
            <a:r>
              <a:rPr lang="en-US" sz="2400" dirty="0">
                <a:solidFill>
                  <a:schemeClr val="tx2"/>
                </a:solidFill>
              </a:rPr>
              <a:t>Noah’s flood  -  Gen 6-9</a:t>
            </a:r>
          </a:p>
        </p:txBody>
      </p:sp>
    </p:spTree>
    <p:extLst>
      <p:ext uri="{BB962C8B-B14F-4D97-AF65-F5344CB8AC3E}">
        <p14:creationId xmlns:p14="http://schemas.microsoft.com/office/powerpoint/2010/main" val="20899370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79D943B-BFCD-4168-988A-16654BEA79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FFEA97-14EB-4888-B0B5-88BC9838F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274" y="123906"/>
            <a:ext cx="7543800" cy="160934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fallout of lucifer’s rebellion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83032-0E96-4489-BA45-193F6D5561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23" y="1619075"/>
            <a:ext cx="9001387" cy="5238925"/>
          </a:xfrm>
        </p:spPr>
        <p:txBody>
          <a:bodyPr>
            <a:normAutofit/>
          </a:bodyPr>
          <a:lstStyle/>
          <a:p>
            <a:pPr marL="274320" lvl="1" indent="0">
              <a:buNone/>
            </a:pPr>
            <a:endParaRPr lang="en-US" dirty="0">
              <a:solidFill>
                <a:schemeClr val="tx2"/>
              </a:solidFill>
            </a:endParaRPr>
          </a:p>
          <a:p>
            <a:r>
              <a:rPr lang="en-US" sz="3200" dirty="0">
                <a:solidFill>
                  <a:schemeClr val="tx2"/>
                </a:solidFill>
              </a:rPr>
              <a:t>Lucifer’s residence refurbished</a:t>
            </a:r>
          </a:p>
          <a:p>
            <a:pPr marL="0" indent="0">
              <a:buNone/>
            </a:pPr>
            <a:endParaRPr lang="en-US" sz="2800" dirty="0">
              <a:solidFill>
                <a:schemeClr val="tx2"/>
              </a:solidFill>
            </a:endParaRPr>
          </a:p>
          <a:p>
            <a:pPr lvl="1"/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“Made”  </a:t>
            </a:r>
            <a:r>
              <a:rPr lang="en-US" sz="3200" dirty="0">
                <a:solidFill>
                  <a:schemeClr val="tx2"/>
                </a:solidFill>
              </a:rPr>
              <a:t>(Hebrew “bara”)</a:t>
            </a:r>
          </a:p>
          <a:p>
            <a:pPr lvl="2"/>
            <a:r>
              <a:rPr lang="en-US" sz="2800" dirty="0">
                <a:solidFill>
                  <a:schemeClr val="tx2"/>
                </a:solidFill>
              </a:rPr>
              <a:t>Gen 1: 7, 16, 25, 26, 31; 2:4</a:t>
            </a:r>
          </a:p>
          <a:p>
            <a:pPr marL="548640" lvl="2" indent="0">
              <a:buNone/>
            </a:pPr>
            <a:endParaRPr lang="en-US" sz="2800" dirty="0">
              <a:solidFill>
                <a:schemeClr val="tx2"/>
              </a:solidFill>
            </a:endParaRPr>
          </a:p>
          <a:p>
            <a:pPr lvl="1"/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“Create”  </a:t>
            </a:r>
            <a:r>
              <a:rPr lang="en-US" sz="3200" dirty="0">
                <a:solidFill>
                  <a:schemeClr val="tx2"/>
                </a:solidFill>
              </a:rPr>
              <a:t>(Hebrew “</a:t>
            </a:r>
            <a:r>
              <a:rPr lang="en-US" sz="3200" dirty="0" err="1">
                <a:solidFill>
                  <a:schemeClr val="tx2"/>
                </a:solidFill>
              </a:rPr>
              <a:t>asah</a:t>
            </a:r>
            <a:r>
              <a:rPr lang="en-US" sz="3200" dirty="0">
                <a:solidFill>
                  <a:schemeClr val="tx2"/>
                </a:solidFill>
              </a:rPr>
              <a:t>”)</a:t>
            </a:r>
          </a:p>
          <a:p>
            <a:pPr lvl="2"/>
            <a:r>
              <a:rPr lang="en-US" sz="2800" dirty="0">
                <a:solidFill>
                  <a:schemeClr val="tx2"/>
                </a:solidFill>
              </a:rPr>
              <a:t>Gen 1:21 (</a:t>
            </a:r>
            <a:r>
              <a:rPr lang="en-US" sz="2800" dirty="0" err="1">
                <a:solidFill>
                  <a:schemeClr val="tx2"/>
                </a:solidFill>
              </a:rPr>
              <a:t>cf</a:t>
            </a:r>
            <a:r>
              <a:rPr lang="en-US" sz="2800" dirty="0">
                <a:solidFill>
                  <a:schemeClr val="tx2"/>
                </a:solidFill>
              </a:rPr>
              <a:t> 2:19), 27; 2:4</a:t>
            </a:r>
          </a:p>
        </p:txBody>
      </p:sp>
    </p:spTree>
    <p:extLst>
      <p:ext uri="{BB962C8B-B14F-4D97-AF65-F5344CB8AC3E}">
        <p14:creationId xmlns:p14="http://schemas.microsoft.com/office/powerpoint/2010/main" val="6596046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79D943B-BFCD-4168-988A-16654BEA79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FFEA97-14EB-4888-B0B5-88BC9838F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274" y="123906"/>
            <a:ext cx="7543800" cy="160934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fallout of lucifer’s rebellion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83032-0E96-4489-BA45-193F6D5561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23" y="1619075"/>
            <a:ext cx="9001387" cy="5238925"/>
          </a:xfrm>
        </p:spPr>
        <p:txBody>
          <a:bodyPr>
            <a:normAutofit/>
          </a:bodyPr>
          <a:lstStyle/>
          <a:p>
            <a:pPr marL="274320" lvl="1" indent="0">
              <a:buNone/>
            </a:pPr>
            <a:endParaRPr lang="en-US" dirty="0">
              <a:solidFill>
                <a:schemeClr val="tx2"/>
              </a:solidFill>
            </a:endParaRPr>
          </a:p>
          <a:p>
            <a:r>
              <a:rPr lang="en-US" sz="3200" dirty="0">
                <a:solidFill>
                  <a:schemeClr val="tx2"/>
                </a:solidFill>
              </a:rPr>
              <a:t>New residents for the refurbished Earth</a:t>
            </a:r>
          </a:p>
          <a:p>
            <a:pPr lvl="1"/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Gen 1:26-31</a:t>
            </a:r>
            <a:endParaRPr lang="en-US" sz="3200" dirty="0">
              <a:solidFill>
                <a:schemeClr val="tx2"/>
              </a:solidFill>
            </a:endParaRPr>
          </a:p>
          <a:p>
            <a:pPr lvl="2"/>
            <a:r>
              <a:rPr lang="en-US" sz="2800" dirty="0">
                <a:solidFill>
                  <a:schemeClr val="tx2"/>
                </a:solidFill>
              </a:rPr>
              <a:t>Man is far inferior to spirit beings  </a:t>
            </a:r>
          </a:p>
          <a:p>
            <a:pPr lvl="3"/>
            <a:r>
              <a:rPr lang="en-US" sz="2800" dirty="0">
                <a:solidFill>
                  <a:schemeClr val="tx2"/>
                </a:solidFill>
              </a:rPr>
              <a:t>Ps 8:5  </a:t>
            </a:r>
          </a:p>
          <a:p>
            <a:pPr lvl="1"/>
            <a:endParaRPr lang="en-US" sz="3000" dirty="0">
              <a:solidFill>
                <a:schemeClr val="tx2"/>
              </a:solidFill>
            </a:endParaRPr>
          </a:p>
          <a:p>
            <a:r>
              <a:rPr lang="en-US" sz="3200" dirty="0">
                <a:solidFill>
                  <a:schemeClr val="tx2"/>
                </a:solidFill>
              </a:rPr>
              <a:t>Lucifer’s authority over the Earth replaced</a:t>
            </a:r>
          </a:p>
          <a:p>
            <a:pPr lvl="1"/>
            <a:r>
              <a:rPr lang="en-US" sz="3000" dirty="0">
                <a:solidFill>
                  <a:schemeClr val="accent2">
                    <a:lumMod val="75000"/>
                  </a:schemeClr>
                </a:solidFill>
              </a:rPr>
              <a:t>Gen 1:28-29,  2:8-9</a:t>
            </a:r>
          </a:p>
          <a:p>
            <a:pPr marL="0" indent="0">
              <a:buNone/>
            </a:pPr>
            <a:endParaRPr lang="en-US" sz="2800" dirty="0">
              <a:solidFill>
                <a:schemeClr val="tx2"/>
              </a:solidFill>
            </a:endParaRPr>
          </a:p>
          <a:p>
            <a:pPr marL="548640" lvl="2" indent="0">
              <a:buNone/>
            </a:pPr>
            <a:endParaRPr lang="en-US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0063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79D943B-BFCD-4168-988A-16654BEA79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FFEA97-14EB-4888-B0B5-88BC9838F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885" y="-77430"/>
            <a:ext cx="7543800" cy="160934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fallout of lucifer’s rebellion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83032-0E96-4489-BA45-193F6D5561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15737"/>
            <a:ext cx="9311779" cy="5742264"/>
          </a:xfrm>
        </p:spPr>
        <p:txBody>
          <a:bodyPr>
            <a:normAutofit/>
          </a:bodyPr>
          <a:lstStyle/>
          <a:p>
            <a:pPr marL="274320" lvl="1" indent="0">
              <a:buNone/>
            </a:pPr>
            <a:endParaRPr lang="en-US" dirty="0">
              <a:solidFill>
                <a:schemeClr val="tx2"/>
              </a:solidFill>
            </a:endParaRPr>
          </a:p>
          <a:p>
            <a:r>
              <a:rPr lang="en-US" sz="3200" dirty="0">
                <a:solidFill>
                  <a:schemeClr val="tx2"/>
                </a:solidFill>
              </a:rPr>
              <a:t>The resulting state of Satan’s aggravated mind (rule of refurbished residence given to inferior beings!)</a:t>
            </a:r>
          </a:p>
          <a:p>
            <a:pPr lvl="1"/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God </a:t>
            </a:r>
            <a:r>
              <a:rPr lang="en-US" sz="3200" u="sng" dirty="0">
                <a:solidFill>
                  <a:schemeClr val="accent2">
                    <a:lumMod val="75000"/>
                  </a:schemeClr>
                </a:solidFill>
              </a:rPr>
              <a:t>does not 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tempt anyone  (James 1:13-14)</a:t>
            </a:r>
          </a:p>
          <a:p>
            <a:pPr lvl="1"/>
            <a:endParaRPr lang="en-US" sz="3200" dirty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God </a:t>
            </a:r>
            <a:r>
              <a:rPr lang="en-US" sz="3200" u="sng" dirty="0">
                <a:solidFill>
                  <a:schemeClr val="accent2">
                    <a:lumMod val="75000"/>
                  </a:schemeClr>
                </a:solidFill>
              </a:rPr>
              <a:t>does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 provide for existing conditions (the possession of a sin nature</a:t>
            </a:r>
          </a:p>
          <a:p>
            <a:pPr lvl="2"/>
            <a:r>
              <a:rPr lang="en-US" sz="2400" dirty="0">
                <a:solidFill>
                  <a:schemeClr val="tx2"/>
                </a:solidFill>
              </a:rPr>
              <a:t>The law aggravates the sin nature of man (Rom 5:20)</a:t>
            </a:r>
          </a:p>
          <a:p>
            <a:pPr lvl="2"/>
            <a:r>
              <a:rPr lang="en-US" sz="2400" dirty="0">
                <a:solidFill>
                  <a:schemeClr val="tx2"/>
                </a:solidFill>
              </a:rPr>
              <a:t>God “hardened” </a:t>
            </a:r>
            <a:r>
              <a:rPr lang="en-US" sz="2400" dirty="0" err="1">
                <a:solidFill>
                  <a:schemeClr val="tx2"/>
                </a:solidFill>
              </a:rPr>
              <a:t>Pharoah’s</a:t>
            </a:r>
            <a:r>
              <a:rPr lang="en-US" sz="2400" dirty="0">
                <a:solidFill>
                  <a:schemeClr val="tx2"/>
                </a:solidFill>
              </a:rPr>
              <a:t> heart (Ex 4:21, 7:1)</a:t>
            </a:r>
          </a:p>
          <a:p>
            <a:pPr lvl="2"/>
            <a:r>
              <a:rPr lang="en-US" sz="2400" dirty="0">
                <a:solidFill>
                  <a:schemeClr val="tx2"/>
                </a:solidFill>
              </a:rPr>
              <a:t>God created a lesser being and placed him in dominion over the Earth in Satan’s former rock garden</a:t>
            </a:r>
          </a:p>
          <a:p>
            <a:pPr marL="548640" lvl="2" indent="0">
              <a:buNone/>
            </a:pPr>
            <a:endParaRPr lang="en-US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34555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4FCA88C2-C73C-4062-A097-8FBCE3090B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3981C21-E132-4402-B31B-D725C1CE7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53241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A685C77-4E84-486A-9AE5-F3635BE98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1" y="822324"/>
            <a:ext cx="3862197" cy="5228279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2E6FB8-E47E-4D4E-B75A-8721084C3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200" y="1465790"/>
            <a:ext cx="2895599" cy="3941345"/>
          </a:xfrm>
        </p:spPr>
        <p:txBody>
          <a:bodyPr>
            <a:normAutofit/>
          </a:bodyPr>
          <a:lstStyle/>
          <a:p>
            <a:r>
              <a:rPr lang="en-US" sz="520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8C69AB-2BDA-4F00-A8DA-B5898906C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3299" y="1359090"/>
            <a:ext cx="3849499" cy="4048046"/>
          </a:xfrm>
        </p:spPr>
        <p:txBody>
          <a:bodyPr anchor="ctr">
            <a:normAutofit/>
          </a:bodyPr>
          <a:lstStyle/>
          <a:p>
            <a:r>
              <a:rPr lang="en-US" sz="3600" dirty="0"/>
              <a:t>When you come to know that you are completely guilty before God…GIVE IN!!!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55C1C3E-5158-47F3-8FD9-14B22C3E6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121662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1526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507</Words>
  <Application>Microsoft Office PowerPoint</Application>
  <PresentationFormat>On-screen Show (4:3)</PresentationFormat>
  <Paragraphs>58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Calibri</vt:lpstr>
      <vt:lpstr>Calisto MT</vt:lpstr>
      <vt:lpstr>Rockwell</vt:lpstr>
      <vt:lpstr>Rockwell Condensed</vt:lpstr>
      <vt:lpstr>Rockwell Extra Bold</vt:lpstr>
      <vt:lpstr>Wingdings</vt:lpstr>
      <vt:lpstr>1_Wood Type</vt:lpstr>
      <vt:lpstr>The fallout from lucifer’s fall</vt:lpstr>
      <vt:lpstr>review</vt:lpstr>
      <vt:lpstr>The fallout of lucifer’s rebellion</vt:lpstr>
      <vt:lpstr>The fallout of lucifer’s rebellion</vt:lpstr>
      <vt:lpstr>The fallout of lucifer’s rebellion</vt:lpstr>
      <vt:lpstr>The fallout of lucifer’s rebellion</vt:lpstr>
      <vt:lpstr>The fallout of lucifer’s rebellion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Sunday Evening Bible Study   online with Joel at 6pm     Wednesday Evening Bible Study  online with Mark at 7pm   Prayer Family - Val Dumanovskiy &amp; family</dc:title>
  <dc:creator>dee konrad</dc:creator>
  <cp:lastModifiedBy>dee konrad</cp:lastModifiedBy>
  <cp:revision>2</cp:revision>
  <dcterms:created xsi:type="dcterms:W3CDTF">2019-11-17T17:45:57Z</dcterms:created>
  <dcterms:modified xsi:type="dcterms:W3CDTF">2019-11-19T17:19:44Z</dcterms:modified>
</cp:coreProperties>
</file>