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8" r:id="rId4"/>
  </p:sldMasterIdLst>
  <p:notesMasterIdLst>
    <p:notesMasterId r:id="rId14"/>
  </p:notesMasterIdLst>
  <p:handoutMasterIdLst>
    <p:handoutMasterId r:id="rId15"/>
  </p:handoutMasterIdLst>
  <p:sldIdLst>
    <p:sldId id="259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513"/>
    <a:srgbClr val="3F6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05" autoAdjust="0"/>
  </p:normalViewPr>
  <p:slideViewPr>
    <p:cSldViewPr snapToGrid="0">
      <p:cViewPr varScale="1">
        <p:scale>
          <a:sx n="104" d="100"/>
          <a:sy n="104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A49A09-08E0-488F-AF6B-F7422DC4B1DA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A59947-6F8F-441F-ABC2-56A2A0CE219A}">
      <dgm:prSet/>
      <dgm:spPr/>
      <dgm:t>
        <a:bodyPr/>
        <a:lstStyle/>
        <a:p>
          <a:r>
            <a:rPr lang="en-US" b="1"/>
            <a:t>“Seeing things as they </a:t>
          </a:r>
          <a:r>
            <a:rPr lang="en-US" b="1" u="sng"/>
            <a:t>really are</a:t>
          </a:r>
          <a:r>
            <a:rPr lang="en-US" b="1"/>
            <a:t> while seeing things as they  </a:t>
          </a:r>
          <a:r>
            <a:rPr lang="en-US" b="1" u="sng"/>
            <a:t>should be</a:t>
          </a:r>
          <a:r>
            <a:rPr lang="en-US" b="1"/>
            <a:t>”</a:t>
          </a:r>
          <a:endParaRPr lang="en-US"/>
        </a:p>
      </dgm:t>
    </dgm:pt>
    <dgm:pt modelId="{416B3047-88DA-4117-A496-F592E1406A8D}" type="parTrans" cxnId="{BA77F59B-98F9-4F10-B5DA-C9952962DF26}">
      <dgm:prSet/>
      <dgm:spPr/>
      <dgm:t>
        <a:bodyPr/>
        <a:lstStyle/>
        <a:p>
          <a:endParaRPr lang="en-US"/>
        </a:p>
      </dgm:t>
    </dgm:pt>
    <dgm:pt modelId="{8CBDC309-4644-447E-AFF2-424239BB5B04}" type="sibTrans" cxnId="{BA77F59B-98F9-4F10-B5DA-C9952962DF26}">
      <dgm:prSet/>
      <dgm:spPr/>
      <dgm:t>
        <a:bodyPr/>
        <a:lstStyle/>
        <a:p>
          <a:endParaRPr lang="en-US"/>
        </a:p>
      </dgm:t>
    </dgm:pt>
    <dgm:pt modelId="{8D5B44D6-D1A8-4808-98F7-A37FFB3F63A1}">
      <dgm:prSet/>
      <dgm:spPr/>
      <dgm:t>
        <a:bodyPr/>
        <a:lstStyle/>
        <a:p>
          <a:r>
            <a:rPr lang="en-US" b="1"/>
            <a:t>God is the final and only arbitrator of truth  (cf Jn 18:38)</a:t>
          </a:r>
          <a:endParaRPr lang="en-US"/>
        </a:p>
      </dgm:t>
    </dgm:pt>
    <dgm:pt modelId="{B2A17C58-A493-4EB5-9BBB-33E1E73AB121}" type="parTrans" cxnId="{41288394-F691-4B09-B72C-19595AB00803}">
      <dgm:prSet/>
      <dgm:spPr/>
      <dgm:t>
        <a:bodyPr/>
        <a:lstStyle/>
        <a:p>
          <a:endParaRPr lang="en-US"/>
        </a:p>
      </dgm:t>
    </dgm:pt>
    <dgm:pt modelId="{BA1EB6E7-7B89-4455-92C8-8ABAD7B7AD17}" type="sibTrans" cxnId="{41288394-F691-4B09-B72C-19595AB00803}">
      <dgm:prSet/>
      <dgm:spPr/>
      <dgm:t>
        <a:bodyPr/>
        <a:lstStyle/>
        <a:p>
          <a:endParaRPr lang="en-US"/>
        </a:p>
      </dgm:t>
    </dgm:pt>
    <dgm:pt modelId="{772E57BC-43DD-4606-B9DD-7AD0F109ACE5}">
      <dgm:prSet/>
      <dgm:spPr/>
      <dgm:t>
        <a:bodyPr/>
        <a:lstStyle/>
        <a:p>
          <a:r>
            <a:rPr lang="en-US" b="1" dirty="0"/>
            <a:t>The piece of the armor called ‘truth’ is applied to the MIND  (</a:t>
          </a:r>
          <a:r>
            <a:rPr lang="en-US" b="1" dirty="0" err="1"/>
            <a:t>cf</a:t>
          </a:r>
          <a:r>
            <a:rPr lang="en-US" b="1" dirty="0"/>
            <a:t> I Pet 1:13)</a:t>
          </a:r>
          <a:endParaRPr lang="en-US" dirty="0"/>
        </a:p>
      </dgm:t>
    </dgm:pt>
    <dgm:pt modelId="{77D38105-8DA0-4420-AF31-68AFC11151A8}" type="parTrans" cxnId="{D8BB4EEB-A87E-4CA5-BCC7-2FFCFEFED3F8}">
      <dgm:prSet/>
      <dgm:spPr/>
      <dgm:t>
        <a:bodyPr/>
        <a:lstStyle/>
        <a:p>
          <a:endParaRPr lang="en-US"/>
        </a:p>
      </dgm:t>
    </dgm:pt>
    <dgm:pt modelId="{AAAF6383-6B38-48FB-8278-72993A42ED52}" type="sibTrans" cxnId="{D8BB4EEB-A87E-4CA5-BCC7-2FFCFEFED3F8}">
      <dgm:prSet/>
      <dgm:spPr/>
      <dgm:t>
        <a:bodyPr/>
        <a:lstStyle/>
        <a:p>
          <a:endParaRPr lang="en-US"/>
        </a:p>
      </dgm:t>
    </dgm:pt>
    <dgm:pt modelId="{5FC2045E-8E57-44B9-AC04-DAC0D1D94E01}" type="pres">
      <dgm:prSet presAssocID="{8FA49A09-08E0-488F-AF6B-F7422DC4B1DA}" presName="Name0" presStyleCnt="0">
        <dgm:presLayoutVars>
          <dgm:dir/>
          <dgm:animLvl val="lvl"/>
          <dgm:resizeHandles val="exact"/>
        </dgm:presLayoutVars>
      </dgm:prSet>
      <dgm:spPr/>
    </dgm:pt>
    <dgm:pt modelId="{AC2DFDAB-184E-40E4-91DE-325F2E4544E6}" type="pres">
      <dgm:prSet presAssocID="{772E57BC-43DD-4606-B9DD-7AD0F109ACE5}" presName="boxAndChildren" presStyleCnt="0"/>
      <dgm:spPr/>
    </dgm:pt>
    <dgm:pt modelId="{53B0F9E3-731B-4C32-81B9-D39079573D2E}" type="pres">
      <dgm:prSet presAssocID="{772E57BC-43DD-4606-B9DD-7AD0F109ACE5}" presName="parentTextBox" presStyleLbl="node1" presStyleIdx="0" presStyleCnt="2"/>
      <dgm:spPr/>
    </dgm:pt>
    <dgm:pt modelId="{DECBD480-D50F-4366-8087-8B4A26410DBC}" type="pres">
      <dgm:prSet presAssocID="{8CBDC309-4644-447E-AFF2-424239BB5B04}" presName="sp" presStyleCnt="0"/>
      <dgm:spPr/>
    </dgm:pt>
    <dgm:pt modelId="{74B8E612-6FB8-4854-88DD-A61FD7E0E8B6}" type="pres">
      <dgm:prSet presAssocID="{ECA59947-6F8F-441F-ABC2-56A2A0CE219A}" presName="arrowAndChildren" presStyleCnt="0"/>
      <dgm:spPr/>
    </dgm:pt>
    <dgm:pt modelId="{ADB477F8-95D6-46F0-89BE-3612DF30DDB7}" type="pres">
      <dgm:prSet presAssocID="{ECA59947-6F8F-441F-ABC2-56A2A0CE219A}" presName="parentTextArrow" presStyleLbl="node1" presStyleIdx="0" presStyleCnt="2"/>
      <dgm:spPr/>
    </dgm:pt>
    <dgm:pt modelId="{E55BBED1-3CE0-47A2-99FD-A562F3247818}" type="pres">
      <dgm:prSet presAssocID="{ECA59947-6F8F-441F-ABC2-56A2A0CE219A}" presName="arrow" presStyleLbl="node1" presStyleIdx="1" presStyleCnt="2"/>
      <dgm:spPr/>
    </dgm:pt>
    <dgm:pt modelId="{F28F74A3-68E5-45EC-B1EA-BB43DDC026F2}" type="pres">
      <dgm:prSet presAssocID="{ECA59947-6F8F-441F-ABC2-56A2A0CE219A}" presName="descendantArrow" presStyleCnt="0"/>
      <dgm:spPr/>
    </dgm:pt>
    <dgm:pt modelId="{65771863-889E-4065-829F-B576C84B9747}" type="pres">
      <dgm:prSet presAssocID="{8D5B44D6-D1A8-4808-98F7-A37FFB3F63A1}" presName="childTextArrow" presStyleLbl="fgAccFollowNode1" presStyleIdx="0" presStyleCnt="1">
        <dgm:presLayoutVars>
          <dgm:bulletEnabled val="1"/>
        </dgm:presLayoutVars>
      </dgm:prSet>
      <dgm:spPr/>
    </dgm:pt>
  </dgm:ptLst>
  <dgm:cxnLst>
    <dgm:cxn modelId="{4459EC04-8F38-4C0F-9E72-71CC8E746BBC}" type="presOf" srcId="{ECA59947-6F8F-441F-ABC2-56A2A0CE219A}" destId="{ADB477F8-95D6-46F0-89BE-3612DF30DDB7}" srcOrd="0" destOrd="0" presId="urn:microsoft.com/office/officeart/2005/8/layout/process4"/>
    <dgm:cxn modelId="{0634D228-9245-468A-A5B3-A1E531DD1E3E}" type="presOf" srcId="{8D5B44D6-D1A8-4808-98F7-A37FFB3F63A1}" destId="{65771863-889E-4065-829F-B576C84B9747}" srcOrd="0" destOrd="0" presId="urn:microsoft.com/office/officeart/2005/8/layout/process4"/>
    <dgm:cxn modelId="{75068F30-F9A3-4C99-B426-A5D5254CE08D}" type="presOf" srcId="{8FA49A09-08E0-488F-AF6B-F7422DC4B1DA}" destId="{5FC2045E-8E57-44B9-AC04-DAC0D1D94E01}" srcOrd="0" destOrd="0" presId="urn:microsoft.com/office/officeart/2005/8/layout/process4"/>
    <dgm:cxn modelId="{41288394-F691-4B09-B72C-19595AB00803}" srcId="{ECA59947-6F8F-441F-ABC2-56A2A0CE219A}" destId="{8D5B44D6-D1A8-4808-98F7-A37FFB3F63A1}" srcOrd="0" destOrd="0" parTransId="{B2A17C58-A493-4EB5-9BBB-33E1E73AB121}" sibTransId="{BA1EB6E7-7B89-4455-92C8-8ABAD7B7AD17}"/>
    <dgm:cxn modelId="{BA77F59B-98F9-4F10-B5DA-C9952962DF26}" srcId="{8FA49A09-08E0-488F-AF6B-F7422DC4B1DA}" destId="{ECA59947-6F8F-441F-ABC2-56A2A0CE219A}" srcOrd="0" destOrd="0" parTransId="{416B3047-88DA-4117-A496-F592E1406A8D}" sibTransId="{8CBDC309-4644-447E-AFF2-424239BB5B04}"/>
    <dgm:cxn modelId="{536C12D6-6CD2-45E8-B295-40CD910377F8}" type="presOf" srcId="{772E57BC-43DD-4606-B9DD-7AD0F109ACE5}" destId="{53B0F9E3-731B-4C32-81B9-D39079573D2E}" srcOrd="0" destOrd="0" presId="urn:microsoft.com/office/officeart/2005/8/layout/process4"/>
    <dgm:cxn modelId="{123358E9-610A-4C6F-A784-84E0A9EE3FAB}" type="presOf" srcId="{ECA59947-6F8F-441F-ABC2-56A2A0CE219A}" destId="{E55BBED1-3CE0-47A2-99FD-A562F3247818}" srcOrd="1" destOrd="0" presId="urn:microsoft.com/office/officeart/2005/8/layout/process4"/>
    <dgm:cxn modelId="{D8BB4EEB-A87E-4CA5-BCC7-2FFCFEFED3F8}" srcId="{8FA49A09-08E0-488F-AF6B-F7422DC4B1DA}" destId="{772E57BC-43DD-4606-B9DD-7AD0F109ACE5}" srcOrd="1" destOrd="0" parTransId="{77D38105-8DA0-4420-AF31-68AFC11151A8}" sibTransId="{AAAF6383-6B38-48FB-8278-72993A42ED52}"/>
    <dgm:cxn modelId="{DE844F6F-42BA-4F12-BFB2-57D4672022F3}" type="presParOf" srcId="{5FC2045E-8E57-44B9-AC04-DAC0D1D94E01}" destId="{AC2DFDAB-184E-40E4-91DE-325F2E4544E6}" srcOrd="0" destOrd="0" presId="urn:microsoft.com/office/officeart/2005/8/layout/process4"/>
    <dgm:cxn modelId="{881187C2-F7E2-4513-A152-30EB259387A0}" type="presParOf" srcId="{AC2DFDAB-184E-40E4-91DE-325F2E4544E6}" destId="{53B0F9E3-731B-4C32-81B9-D39079573D2E}" srcOrd="0" destOrd="0" presId="urn:microsoft.com/office/officeart/2005/8/layout/process4"/>
    <dgm:cxn modelId="{5DBFFB34-6A13-4B3C-9CFA-A994E913B787}" type="presParOf" srcId="{5FC2045E-8E57-44B9-AC04-DAC0D1D94E01}" destId="{DECBD480-D50F-4366-8087-8B4A26410DBC}" srcOrd="1" destOrd="0" presId="urn:microsoft.com/office/officeart/2005/8/layout/process4"/>
    <dgm:cxn modelId="{2D253294-C17E-448F-9A5D-62B90EF4E50B}" type="presParOf" srcId="{5FC2045E-8E57-44B9-AC04-DAC0D1D94E01}" destId="{74B8E612-6FB8-4854-88DD-A61FD7E0E8B6}" srcOrd="2" destOrd="0" presId="urn:microsoft.com/office/officeart/2005/8/layout/process4"/>
    <dgm:cxn modelId="{BE5B405A-401D-4E9D-A939-3F999E8CC7B7}" type="presParOf" srcId="{74B8E612-6FB8-4854-88DD-A61FD7E0E8B6}" destId="{ADB477F8-95D6-46F0-89BE-3612DF30DDB7}" srcOrd="0" destOrd="0" presId="urn:microsoft.com/office/officeart/2005/8/layout/process4"/>
    <dgm:cxn modelId="{26C0DA89-47A0-4A06-9B84-E75225550035}" type="presParOf" srcId="{74B8E612-6FB8-4854-88DD-A61FD7E0E8B6}" destId="{E55BBED1-3CE0-47A2-99FD-A562F3247818}" srcOrd="1" destOrd="0" presId="urn:microsoft.com/office/officeart/2005/8/layout/process4"/>
    <dgm:cxn modelId="{386D4E6F-371B-4EFF-A55B-EF2AA2FE0BC0}" type="presParOf" srcId="{74B8E612-6FB8-4854-88DD-A61FD7E0E8B6}" destId="{F28F74A3-68E5-45EC-B1EA-BB43DDC026F2}" srcOrd="2" destOrd="0" presId="urn:microsoft.com/office/officeart/2005/8/layout/process4"/>
    <dgm:cxn modelId="{90A6960C-196E-4BC6-A6F5-ACE183E4BE99}" type="presParOf" srcId="{F28F74A3-68E5-45EC-B1EA-BB43DDC026F2}" destId="{65771863-889E-4065-829F-B576C84B974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0F9E3-731B-4C32-81B9-D39079573D2E}">
      <dsp:nvSpPr>
        <dsp:cNvPr id="0" name=""/>
        <dsp:cNvSpPr/>
      </dsp:nvSpPr>
      <dsp:spPr>
        <a:xfrm>
          <a:off x="0" y="3104374"/>
          <a:ext cx="7562850" cy="2036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The piece of the armor called ‘truth’ is applied to the MIND  (</a:t>
          </a:r>
          <a:r>
            <a:rPr lang="en-US" sz="2600" b="1" kern="1200" dirty="0" err="1"/>
            <a:t>cf</a:t>
          </a:r>
          <a:r>
            <a:rPr lang="en-US" sz="2600" b="1" kern="1200" dirty="0"/>
            <a:t> I Pet 1:13)</a:t>
          </a:r>
          <a:endParaRPr lang="en-US" sz="2600" kern="1200" dirty="0"/>
        </a:p>
      </dsp:txBody>
      <dsp:txXfrm>
        <a:off x="0" y="3104374"/>
        <a:ext cx="7562850" cy="2036805"/>
      </dsp:txXfrm>
    </dsp:sp>
    <dsp:sp modelId="{E55BBED1-3CE0-47A2-99FD-A562F3247818}">
      <dsp:nvSpPr>
        <dsp:cNvPr id="0" name=""/>
        <dsp:cNvSpPr/>
      </dsp:nvSpPr>
      <dsp:spPr>
        <a:xfrm rot="10800000">
          <a:off x="0" y="2319"/>
          <a:ext cx="7562850" cy="313260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“Seeing things as they </a:t>
          </a:r>
          <a:r>
            <a:rPr lang="en-US" sz="2600" b="1" u="sng" kern="1200"/>
            <a:t>really are</a:t>
          </a:r>
          <a:r>
            <a:rPr lang="en-US" sz="2600" b="1" kern="1200"/>
            <a:t> while seeing things as they  </a:t>
          </a:r>
          <a:r>
            <a:rPr lang="en-US" sz="2600" b="1" u="sng" kern="1200"/>
            <a:t>should be</a:t>
          </a:r>
          <a:r>
            <a:rPr lang="en-US" sz="2600" b="1" kern="1200"/>
            <a:t>”</a:t>
          </a:r>
          <a:endParaRPr lang="en-US" sz="2600" kern="1200"/>
        </a:p>
      </dsp:txBody>
      <dsp:txXfrm rot="-10800000">
        <a:off x="0" y="2319"/>
        <a:ext cx="7562850" cy="1099545"/>
      </dsp:txXfrm>
    </dsp:sp>
    <dsp:sp modelId="{65771863-889E-4065-829F-B576C84B9747}">
      <dsp:nvSpPr>
        <dsp:cNvPr id="0" name=""/>
        <dsp:cNvSpPr/>
      </dsp:nvSpPr>
      <dsp:spPr>
        <a:xfrm>
          <a:off x="0" y="1101864"/>
          <a:ext cx="7562850" cy="936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God is the final and only arbitrator of truth  (cf Jn 18:38)</a:t>
          </a:r>
          <a:endParaRPr lang="en-US" sz="3000" kern="1200"/>
        </a:p>
      </dsp:txBody>
      <dsp:txXfrm>
        <a:off x="0" y="1101864"/>
        <a:ext cx="7562850" cy="936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F4EA64-D5E8-4450-BC30-7DFC4EBD38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41F71-C740-4CC1-840C-5FB23C8519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963B1-226B-4B24-8975-7DD28730789D}" type="datetimeFigureOut">
              <a:rPr lang="en-US" smtClean="0"/>
              <a:t>6/15/2020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CE577-AAC9-4588-9221-506DA251D4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921CD-9C42-44C5-B535-5F5FA40227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9CF0-FE85-40E5-A3E4-9D8D4A205B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78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BE83-1F76-412F-817F-6B87541A62B7}" type="datetimeFigureOut">
              <a:rPr lang="en-US" smtClean="0"/>
              <a:t>6/15/2020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54AA9-D1C5-4A71-8BC1-393246244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0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338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54AA9-D1C5-4A71-8BC1-393246244D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15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F6C66-D6D7-4A72-9928-967AEA400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1663959"/>
            <a:ext cx="9068586" cy="2590800"/>
          </a:xfrm>
        </p:spPr>
        <p:txBody>
          <a:bodyPr anchor="ctr">
            <a:normAutofit/>
          </a:bodyPr>
          <a:lstStyle/>
          <a:p>
            <a:r>
              <a:rPr lang="en-US" sz="4500" dirty="0"/>
              <a:t>Scripture Reading:</a:t>
            </a:r>
            <a:br>
              <a:rPr lang="en-US" sz="4500" b="1" dirty="0"/>
            </a:br>
            <a:br>
              <a:rPr lang="en-US" sz="4500" b="1" dirty="0"/>
            </a:br>
            <a:r>
              <a:rPr lang="en-US" sz="3200" b="1" dirty="0"/>
              <a:t>Ephesians 6:10-17</a:t>
            </a:r>
            <a:endParaRPr lang="en-US" sz="45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1260C-3367-4CF5-B75C-20AF7538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707" y="4082473"/>
            <a:ext cx="9068586" cy="1310621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6500" b="1" dirty="0">
                <a:solidFill>
                  <a:schemeClr val="tx2">
                    <a:lumMod val="90000"/>
                  </a:schemeClr>
                </a:solidFill>
              </a:rPr>
              <a:t>The Piece of Armor from God called “Truth”</a:t>
            </a:r>
            <a:endParaRPr lang="en-US" sz="5800" b="1" dirty="0">
              <a:solidFill>
                <a:schemeClr val="tx2">
                  <a:lumMod val="90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277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3664B-BC05-4822-9F5D-A4F519A8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41" y="338537"/>
            <a:ext cx="10350759" cy="1371600"/>
          </a:xfrm>
        </p:spPr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DE05C-2EAD-4C76-8C3A-F509AA671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97" y="1710137"/>
            <a:ext cx="11090246" cy="4691881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The purpose of the grace believer remaining here on earth, following their initial salvation, is to </a:t>
            </a:r>
            <a:r>
              <a:rPr lang="en-US" sz="3200" b="1" dirty="0"/>
              <a:t>grow</a:t>
            </a:r>
            <a:r>
              <a:rPr lang="en-US" sz="3200" dirty="0"/>
              <a:t> in, and to </a:t>
            </a:r>
            <a:r>
              <a:rPr lang="en-US" sz="3200" b="1" dirty="0"/>
              <a:t>display the </a:t>
            </a:r>
            <a:r>
              <a:rPr lang="en-US" sz="3200" b="1" dirty="0">
                <a:solidFill>
                  <a:schemeClr val="accent3"/>
                </a:solidFill>
              </a:rPr>
              <a:t>LIFE</a:t>
            </a:r>
            <a:r>
              <a:rPr lang="en-US" sz="3200" b="1" dirty="0">
                <a:solidFill>
                  <a:schemeClr val="accent5"/>
                </a:solidFill>
              </a:rPr>
              <a:t> </a:t>
            </a:r>
            <a:r>
              <a:rPr lang="en-US" sz="3200" b="1" dirty="0"/>
              <a:t>of their Savior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  </a:t>
            </a: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This outward display of that </a:t>
            </a:r>
            <a:r>
              <a:rPr lang="en-US" sz="2800" b="1" dirty="0">
                <a:solidFill>
                  <a:schemeClr val="accent3"/>
                </a:solidFill>
              </a:rPr>
              <a:t>ETERNAL LIFE </a:t>
            </a:r>
            <a:r>
              <a:rPr lang="en-US" sz="2800" dirty="0">
                <a:solidFill>
                  <a:schemeClr val="accent3"/>
                </a:solidFill>
              </a:rPr>
              <a:t>is called </a:t>
            </a:r>
            <a:r>
              <a:rPr lang="en-US" sz="2800" b="1" dirty="0">
                <a:solidFill>
                  <a:schemeClr val="accent3"/>
                </a:solidFill>
              </a:rPr>
              <a:t>“light”</a:t>
            </a:r>
          </a:p>
          <a:p>
            <a:pPr lvl="2"/>
            <a:r>
              <a:rPr lang="en-US" sz="2600" dirty="0">
                <a:solidFill>
                  <a:schemeClr val="tx2"/>
                </a:solidFill>
              </a:rPr>
              <a:t>Eph 2:10, Phil 2:15</a:t>
            </a:r>
          </a:p>
          <a:p>
            <a:pPr marL="274320" lvl="1" indent="0">
              <a:buNone/>
            </a:pPr>
            <a:endParaRPr lang="en-US" sz="2800" dirty="0">
              <a:solidFill>
                <a:schemeClr val="accent3"/>
              </a:solidFill>
            </a:endParaRP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This display of </a:t>
            </a:r>
            <a:r>
              <a:rPr lang="en-US" sz="2800" b="1" dirty="0">
                <a:solidFill>
                  <a:schemeClr val="accent3"/>
                </a:solidFill>
              </a:rPr>
              <a:t>ETERNAL LIFE </a:t>
            </a:r>
            <a:r>
              <a:rPr lang="en-US" sz="2800" dirty="0">
                <a:solidFill>
                  <a:schemeClr val="accent3"/>
                </a:solidFill>
              </a:rPr>
              <a:t>is described as </a:t>
            </a:r>
            <a:r>
              <a:rPr lang="en-US" sz="2800" b="1" dirty="0">
                <a:solidFill>
                  <a:schemeClr val="accent5"/>
                </a:solidFill>
              </a:rPr>
              <a:t>“standing” </a:t>
            </a:r>
            <a:r>
              <a:rPr lang="en-US" sz="2800" dirty="0">
                <a:solidFill>
                  <a:schemeClr val="accent3"/>
                </a:solidFill>
              </a:rPr>
              <a:t>for the Lord</a:t>
            </a:r>
          </a:p>
          <a:p>
            <a:pPr lvl="2"/>
            <a:r>
              <a:rPr lang="en-US" sz="2600" dirty="0" err="1">
                <a:solidFill>
                  <a:schemeClr val="tx2"/>
                </a:solidFill>
              </a:rPr>
              <a:t>cf</a:t>
            </a:r>
            <a:r>
              <a:rPr lang="en-US" sz="2600" dirty="0">
                <a:solidFill>
                  <a:schemeClr val="tx2"/>
                </a:solidFill>
              </a:rPr>
              <a:t> Rom 16:25, Col 4:12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4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3664B-BC05-4822-9F5D-A4F519A88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51" y="187535"/>
            <a:ext cx="10350759" cy="1371600"/>
          </a:xfrm>
        </p:spPr>
        <p:txBody>
          <a:bodyPr/>
          <a:lstStyle/>
          <a:p>
            <a:r>
              <a:rPr lang="en-US" b="1" dirty="0"/>
              <a:t>Introduction and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DE05C-2EAD-4C76-8C3A-F509AA671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94" y="1728132"/>
            <a:ext cx="11442583" cy="4673886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/>
              <a:t>Satanic thought-attacks are designed by Satan to disable our displayed </a:t>
            </a:r>
            <a:r>
              <a:rPr lang="en-US" sz="3200" b="1" dirty="0">
                <a:solidFill>
                  <a:schemeClr val="accent5"/>
                </a:solidFill>
              </a:rPr>
              <a:t>standing</a:t>
            </a:r>
            <a:r>
              <a:rPr lang="en-US" sz="3200" dirty="0"/>
              <a:t> for the Lord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Therefore, in </a:t>
            </a:r>
            <a:r>
              <a:rPr lang="en-US" sz="3200" b="1" u="sng" dirty="0">
                <a:solidFill>
                  <a:schemeClr val="accent5"/>
                </a:solidFill>
              </a:rPr>
              <a:t>the</a:t>
            </a:r>
            <a:r>
              <a:rPr lang="en-US" sz="3200" dirty="0">
                <a:solidFill>
                  <a:schemeClr val="accent5"/>
                </a:solidFill>
              </a:rPr>
              <a:t> </a:t>
            </a:r>
            <a:r>
              <a:rPr lang="en-US" sz="3200" b="1" dirty="0">
                <a:solidFill>
                  <a:schemeClr val="accent5"/>
                </a:solidFill>
              </a:rPr>
              <a:t>evil day</a:t>
            </a:r>
            <a:r>
              <a:rPr lang="en-US" sz="3200" b="1" dirty="0"/>
              <a:t> </a:t>
            </a:r>
            <a:r>
              <a:rPr lang="en-US" sz="3200" dirty="0"/>
              <a:t>(Eph 6:13), the grace believer must:</a:t>
            </a:r>
            <a:endParaRPr lang="en-US" sz="3200" b="1" dirty="0"/>
          </a:p>
          <a:p>
            <a:pPr marL="0" indent="0">
              <a:buNone/>
            </a:pPr>
            <a:r>
              <a:rPr lang="en-US" sz="3200" dirty="0"/>
              <a:t>  </a:t>
            </a: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Be </a:t>
            </a:r>
            <a:r>
              <a:rPr lang="en-US" sz="2800" b="1" dirty="0">
                <a:solidFill>
                  <a:schemeClr val="accent5"/>
                </a:solidFill>
              </a:rPr>
              <a:t>empowered in the Lord </a:t>
            </a:r>
            <a:r>
              <a:rPr lang="en-US" sz="2800" dirty="0">
                <a:solidFill>
                  <a:schemeClr val="accent3"/>
                </a:solidFill>
              </a:rPr>
              <a:t>and in the display of </a:t>
            </a:r>
            <a:r>
              <a:rPr lang="en-US" sz="2800" u="sng" dirty="0">
                <a:solidFill>
                  <a:schemeClr val="accent3"/>
                </a:solidFill>
              </a:rPr>
              <a:t>HIS</a:t>
            </a:r>
            <a:r>
              <a:rPr lang="en-US" sz="2800" dirty="0">
                <a:solidFill>
                  <a:schemeClr val="accent3"/>
                </a:solidFill>
              </a:rPr>
              <a:t> degree of power</a:t>
            </a:r>
          </a:p>
          <a:p>
            <a:pPr marL="274320" lvl="1" indent="0">
              <a:buNone/>
            </a:pPr>
            <a:endParaRPr lang="en-US" sz="2800" dirty="0">
              <a:solidFill>
                <a:schemeClr val="accent3"/>
              </a:solidFill>
            </a:endParaRP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Put on the </a:t>
            </a:r>
            <a:r>
              <a:rPr lang="en-US" sz="2800" b="1" u="sng" dirty="0">
                <a:solidFill>
                  <a:schemeClr val="accent5"/>
                </a:solidFill>
              </a:rPr>
              <a:t>whole</a:t>
            </a:r>
            <a:r>
              <a:rPr lang="en-US" sz="2800" b="1" dirty="0">
                <a:solidFill>
                  <a:schemeClr val="accent5"/>
                </a:solidFill>
              </a:rPr>
              <a:t> armor of God </a:t>
            </a:r>
            <a:r>
              <a:rPr lang="en-US" sz="2800" dirty="0">
                <a:solidFill>
                  <a:schemeClr val="accent3"/>
                </a:solidFill>
              </a:rPr>
              <a:t>–  Eph 6:12,13</a:t>
            </a:r>
          </a:p>
          <a:p>
            <a:pPr marL="274320" lvl="1" indent="0">
              <a:buNone/>
            </a:pPr>
            <a:endParaRPr lang="en-US" sz="2800" dirty="0">
              <a:solidFill>
                <a:schemeClr val="accent3"/>
              </a:solidFill>
            </a:endParaRP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In order to </a:t>
            </a:r>
            <a:r>
              <a:rPr lang="en-US" sz="2800" b="1" dirty="0">
                <a:solidFill>
                  <a:schemeClr val="accent5"/>
                </a:solidFill>
              </a:rPr>
              <a:t>STAND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u="sng" dirty="0">
                <a:solidFill>
                  <a:schemeClr val="accent3"/>
                </a:solidFill>
              </a:rPr>
              <a:t>facing</a:t>
            </a:r>
            <a:r>
              <a:rPr lang="en-US" sz="2800" dirty="0">
                <a:solidFill>
                  <a:schemeClr val="accent3"/>
                </a:solidFill>
              </a:rPr>
              <a:t> the devil’s methodology &amp;his demons (</a:t>
            </a:r>
            <a:r>
              <a:rPr lang="en-US" sz="2800" dirty="0" err="1">
                <a:solidFill>
                  <a:schemeClr val="accent3"/>
                </a:solidFill>
              </a:rPr>
              <a:t>cf</a:t>
            </a:r>
            <a:r>
              <a:rPr lang="en-US" sz="2800" dirty="0">
                <a:solidFill>
                  <a:schemeClr val="accent3"/>
                </a:solidFill>
              </a:rPr>
              <a:t> vs 11b, 12)</a:t>
            </a:r>
          </a:p>
          <a:p>
            <a:pPr marL="274320" lvl="1" indent="0">
              <a:buNone/>
            </a:pPr>
            <a:endParaRPr lang="en-US" sz="2800" dirty="0">
              <a:solidFill>
                <a:schemeClr val="accent3"/>
              </a:solidFill>
            </a:endParaRPr>
          </a:p>
          <a:p>
            <a:pPr lvl="1"/>
            <a:r>
              <a:rPr lang="en-US" sz="2800" dirty="0">
                <a:solidFill>
                  <a:schemeClr val="accent3"/>
                </a:solidFill>
              </a:rPr>
              <a:t>Having (intensively mentally working) to put on the armor </a:t>
            </a:r>
            <a:r>
              <a:rPr lang="en-US" sz="2800" b="1" dirty="0">
                <a:solidFill>
                  <a:schemeClr val="accent5"/>
                </a:solidFill>
              </a:rPr>
              <a:t>STAND</a:t>
            </a:r>
            <a:r>
              <a:rPr lang="en-US" sz="2800" dirty="0">
                <a:solidFill>
                  <a:schemeClr val="accent5"/>
                </a:solidFill>
              </a:rPr>
              <a:t>!</a:t>
            </a:r>
            <a:endParaRPr lang="en-US" sz="2600" dirty="0">
              <a:solidFill>
                <a:schemeClr val="accent5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5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1260C-3367-4CF5-B75C-20AF75387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706" y="2656344"/>
            <a:ext cx="9075533" cy="2100214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6500" b="1" dirty="0">
                <a:solidFill>
                  <a:schemeClr val="tx2">
                    <a:lumMod val="90000"/>
                  </a:schemeClr>
                </a:solidFill>
              </a:rPr>
              <a:t>The first part of this defensive mental armor from God is called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8000" b="1" dirty="0">
                <a:solidFill>
                  <a:schemeClr val="accent2"/>
                </a:solidFill>
              </a:rPr>
              <a:t>“Truth”</a:t>
            </a:r>
            <a:endParaRPr lang="en-US" sz="7300" b="1" dirty="0">
              <a:solidFill>
                <a:schemeClr val="accent2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317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2799F-0A5D-4517-B0E7-D0C0B05E8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1111" y="607391"/>
            <a:ext cx="2650921" cy="3276711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/>
              <a:t>Definition of </a:t>
            </a:r>
            <a:br>
              <a:rPr lang="en-US" sz="4000" b="1" dirty="0"/>
            </a:br>
            <a:r>
              <a:rPr lang="en-US" sz="4000" b="1" dirty="0"/>
              <a:t>Truth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C2E0CD-E0F7-4B1E-8749-CC84341BCB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168069"/>
              </p:ext>
            </p:extLst>
          </p:nvPr>
        </p:nvGraphicFramePr>
        <p:xfrm>
          <a:off x="790575" y="704850"/>
          <a:ext cx="756285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4367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A3A8B1D-52E9-4920-9970-DF7622AC9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17" y="222716"/>
            <a:ext cx="10058400" cy="1371600"/>
          </a:xfrm>
        </p:spPr>
        <p:txBody>
          <a:bodyPr/>
          <a:lstStyle/>
          <a:p>
            <a:r>
              <a:rPr lang="en-US" b="1" dirty="0"/>
              <a:t>Categories of Truth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38FD491-3ABA-4046-B47E-6E71B9D0B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869" y="1819469"/>
            <a:ext cx="11299371" cy="4665307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Specific categories of </a:t>
            </a:r>
            <a:r>
              <a:rPr lang="en-US" sz="3600" b="1" dirty="0">
                <a:solidFill>
                  <a:schemeClr val="accent2"/>
                </a:solidFill>
              </a:rPr>
              <a:t>truth</a:t>
            </a:r>
          </a:p>
          <a:p>
            <a:pPr lvl="1"/>
            <a:r>
              <a:rPr lang="en-US" sz="3200" b="1" u="sng" dirty="0">
                <a:solidFill>
                  <a:schemeClr val="accent2"/>
                </a:solidFill>
              </a:rPr>
              <a:t>The</a:t>
            </a:r>
            <a:r>
              <a:rPr lang="en-US" sz="3200" b="1" dirty="0">
                <a:solidFill>
                  <a:schemeClr val="accent2"/>
                </a:solidFill>
              </a:rPr>
              <a:t> truth </a:t>
            </a:r>
            <a:r>
              <a:rPr lang="en-US" sz="3200" dirty="0"/>
              <a:t>of the only means to have victory over the sin nature</a:t>
            </a:r>
          </a:p>
          <a:p>
            <a:pPr lvl="2"/>
            <a:r>
              <a:rPr lang="en-US" sz="2800" dirty="0">
                <a:solidFill>
                  <a:schemeClr val="accent5"/>
                </a:solidFill>
              </a:rPr>
              <a:t>Jn 8:24, 30-36;  I Jn 1:6-8,  2:4</a:t>
            </a:r>
          </a:p>
          <a:p>
            <a:pPr lvl="1"/>
            <a:endParaRPr lang="en-US" sz="3200" dirty="0"/>
          </a:p>
          <a:p>
            <a:pPr lvl="1"/>
            <a:r>
              <a:rPr lang="en-US" sz="3200" b="1" dirty="0">
                <a:solidFill>
                  <a:schemeClr val="accent2"/>
                </a:solidFill>
              </a:rPr>
              <a:t>The truth of deity</a:t>
            </a:r>
          </a:p>
          <a:p>
            <a:pPr lvl="2"/>
            <a:r>
              <a:rPr lang="en-US" sz="2800" dirty="0">
                <a:solidFill>
                  <a:schemeClr val="accent5"/>
                </a:solidFill>
              </a:rPr>
              <a:t>Isa 46:9, Jn 8:43-44</a:t>
            </a:r>
          </a:p>
          <a:p>
            <a:pPr lvl="2"/>
            <a:r>
              <a:rPr lang="en-US" sz="2800" dirty="0" err="1">
                <a:solidFill>
                  <a:schemeClr val="accent5"/>
                </a:solidFill>
              </a:rPr>
              <a:t>cf</a:t>
            </a:r>
            <a:r>
              <a:rPr lang="en-US" sz="2800" dirty="0">
                <a:solidFill>
                  <a:schemeClr val="accent5"/>
                </a:solidFill>
              </a:rPr>
              <a:t> Rom 1:18, 25</a:t>
            </a:r>
          </a:p>
          <a:p>
            <a:pPr lvl="3"/>
            <a:r>
              <a:rPr lang="en-US" sz="2800" dirty="0"/>
              <a:t>(</a:t>
            </a:r>
            <a:r>
              <a:rPr lang="en-US" sz="2800" u="sng" dirty="0"/>
              <a:t>the</a:t>
            </a:r>
            <a:r>
              <a:rPr lang="en-US" sz="2800" dirty="0"/>
              <a:t> lie) Isa 14:14, Gen 3:5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6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D2B0-451D-4C8A-8E24-80878D3EA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04" y="363894"/>
            <a:ext cx="11131419" cy="1399592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Application of God’s View of Reality (truth)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9EE44-2589-4560-94AB-F09BA491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7" y="1660849"/>
            <a:ext cx="11414446" cy="474928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solidFill>
                  <a:schemeClr val="accent5"/>
                </a:solidFill>
              </a:rPr>
              <a:t>General application of God’s truth</a:t>
            </a:r>
          </a:p>
          <a:p>
            <a:pPr marL="0" indent="0">
              <a:buNone/>
            </a:pPr>
            <a:endParaRPr lang="en-US" sz="3200" b="1" dirty="0"/>
          </a:p>
          <a:p>
            <a:pPr lvl="1"/>
            <a:r>
              <a:rPr lang="en-US" sz="3000" b="1" dirty="0">
                <a:solidFill>
                  <a:schemeClr val="tx2"/>
                </a:solidFill>
              </a:rPr>
              <a:t>Man’ fallen condition and need</a:t>
            </a:r>
          </a:p>
          <a:p>
            <a:pPr marL="274320" lvl="1" indent="0">
              <a:buNone/>
            </a:pPr>
            <a:endParaRPr lang="en-US" sz="3000" b="1" dirty="0">
              <a:solidFill>
                <a:schemeClr val="tx2"/>
              </a:solidFill>
            </a:endParaRPr>
          </a:p>
          <a:p>
            <a:pPr lvl="1"/>
            <a:r>
              <a:rPr lang="en-US" sz="3000" b="1" dirty="0">
                <a:solidFill>
                  <a:schemeClr val="tx2"/>
                </a:solidFill>
              </a:rPr>
              <a:t>God’s loving provision of salvation and gracious application of salvation</a:t>
            </a:r>
          </a:p>
          <a:p>
            <a:pPr marL="274320" lvl="1" indent="0">
              <a:buNone/>
            </a:pPr>
            <a:endParaRPr lang="en-US" sz="3000" b="1" dirty="0">
              <a:solidFill>
                <a:schemeClr val="tx2"/>
              </a:solidFill>
            </a:endParaRPr>
          </a:p>
          <a:p>
            <a:pPr lvl="1"/>
            <a:r>
              <a:rPr lang="en-US" sz="3000" b="1" dirty="0">
                <a:solidFill>
                  <a:schemeClr val="tx2"/>
                </a:solidFill>
              </a:rPr>
              <a:t>God’s righteous judgment of sin and unrighteousness</a:t>
            </a:r>
          </a:p>
          <a:p>
            <a:pPr marL="274320" lvl="1" indent="0">
              <a:buNone/>
            </a:pPr>
            <a:endParaRPr lang="en-US" sz="3000" b="1" dirty="0">
              <a:solidFill>
                <a:schemeClr val="tx2"/>
              </a:solidFill>
            </a:endParaRPr>
          </a:p>
          <a:p>
            <a:pPr lvl="1"/>
            <a:r>
              <a:rPr lang="en-US" sz="3000" b="1" dirty="0" err="1">
                <a:solidFill>
                  <a:schemeClr val="tx2"/>
                </a:solidFill>
              </a:rPr>
              <a:t>Etc</a:t>
            </a:r>
            <a:r>
              <a:rPr lang="en-US" sz="3000" b="1" dirty="0">
                <a:solidFill>
                  <a:schemeClr val="tx2"/>
                </a:solidFill>
              </a:rPr>
              <a:t>, </a:t>
            </a:r>
            <a:r>
              <a:rPr lang="en-US" sz="3000" b="1" dirty="0" err="1">
                <a:solidFill>
                  <a:schemeClr val="tx2"/>
                </a:solidFill>
              </a:rPr>
              <a:t>etc</a:t>
            </a:r>
            <a:r>
              <a:rPr lang="en-US" sz="3000" b="1" dirty="0">
                <a:solidFill>
                  <a:schemeClr val="tx2"/>
                </a:solidFill>
              </a:rPr>
              <a:t>, </a:t>
            </a:r>
            <a:r>
              <a:rPr lang="en-US" sz="3000" b="1" dirty="0" err="1">
                <a:solidFill>
                  <a:schemeClr val="tx2"/>
                </a:solidFill>
              </a:rPr>
              <a:t>etc</a:t>
            </a:r>
            <a:endParaRPr lang="en-US" sz="3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691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D2B0-451D-4C8A-8E24-80878D3EA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75" y="113658"/>
            <a:ext cx="11109648" cy="1512777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Application of God’s View of Reality (truth)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9EE44-2589-4560-94AB-F09BA491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24" y="1459685"/>
            <a:ext cx="11489151" cy="5017644"/>
          </a:xfrm>
        </p:spPr>
        <p:txBody>
          <a:bodyPr>
            <a:normAutofit/>
          </a:bodyPr>
          <a:lstStyle/>
          <a:p>
            <a:r>
              <a:rPr lang="en-US" sz="2700" b="1" dirty="0">
                <a:solidFill>
                  <a:schemeClr val="accent5"/>
                </a:solidFill>
              </a:rPr>
              <a:t>Specific application of God’s truth to the evil day of Satanic attack</a:t>
            </a:r>
          </a:p>
          <a:p>
            <a:pPr marL="0" indent="0">
              <a:buNone/>
            </a:pPr>
            <a:endParaRPr lang="en-US" sz="2400" b="1" dirty="0"/>
          </a:p>
          <a:p>
            <a:pPr lvl="1"/>
            <a:r>
              <a:rPr lang="en-US" sz="2500" b="1" dirty="0">
                <a:solidFill>
                  <a:schemeClr val="tx2"/>
                </a:solidFill>
              </a:rPr>
              <a:t>Is this really an attack from Satan?</a:t>
            </a:r>
          </a:p>
          <a:p>
            <a:pPr marL="274320" lvl="1" indent="0">
              <a:buNone/>
            </a:pPr>
            <a:endParaRPr lang="en-US" sz="2500" b="1" dirty="0">
              <a:solidFill>
                <a:schemeClr val="tx2"/>
              </a:solidFill>
            </a:endParaRPr>
          </a:p>
          <a:p>
            <a:pPr lvl="1"/>
            <a:r>
              <a:rPr lang="en-US" sz="2500" b="1" dirty="0">
                <a:solidFill>
                  <a:schemeClr val="tx2"/>
                </a:solidFill>
              </a:rPr>
              <a:t>Am I empowered because of my position in Christ to resist this attack?</a:t>
            </a:r>
          </a:p>
          <a:p>
            <a:pPr marL="274320" lvl="1" indent="0">
              <a:buNone/>
            </a:pPr>
            <a:endParaRPr lang="en-US" sz="2500" b="1" dirty="0">
              <a:solidFill>
                <a:schemeClr val="tx2"/>
              </a:solidFill>
            </a:endParaRPr>
          </a:p>
          <a:p>
            <a:pPr lvl="1"/>
            <a:r>
              <a:rPr lang="en-US" sz="2500" b="1" dirty="0">
                <a:solidFill>
                  <a:schemeClr val="tx2"/>
                </a:solidFill>
              </a:rPr>
              <a:t>Am I mentally prepared for this battle with Satan?</a:t>
            </a:r>
          </a:p>
          <a:p>
            <a:pPr marL="274320" lvl="1" indent="0">
              <a:buNone/>
            </a:pPr>
            <a:endParaRPr lang="en-US" sz="2500" b="1" dirty="0">
              <a:solidFill>
                <a:schemeClr val="tx2"/>
              </a:solidFill>
            </a:endParaRPr>
          </a:p>
          <a:p>
            <a:pPr lvl="1"/>
            <a:r>
              <a:rPr lang="en-US" sz="2500" b="1" dirty="0">
                <a:solidFill>
                  <a:schemeClr val="tx2"/>
                </a:solidFill>
              </a:rPr>
              <a:t>Do I really consider this battle serious?</a:t>
            </a:r>
          </a:p>
          <a:p>
            <a:pPr lvl="1"/>
            <a:endParaRPr lang="en-US" sz="2500" b="1" dirty="0">
              <a:solidFill>
                <a:schemeClr val="tx2"/>
              </a:solidFill>
            </a:endParaRPr>
          </a:p>
          <a:p>
            <a:pPr lvl="1"/>
            <a:r>
              <a:rPr lang="en-US" sz="2500" b="1" dirty="0">
                <a:solidFill>
                  <a:schemeClr val="tx2"/>
                </a:solidFill>
              </a:rPr>
              <a:t>What specific lust has Satan put into my thinking?</a:t>
            </a:r>
          </a:p>
        </p:txBody>
      </p:sp>
    </p:spTree>
    <p:extLst>
      <p:ext uri="{BB962C8B-B14F-4D97-AF65-F5344CB8AC3E}">
        <p14:creationId xmlns:p14="http://schemas.microsoft.com/office/powerpoint/2010/main" val="342127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D2F7-7055-4B84-95EC-313E65A1E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8916570" cy="885202"/>
          </a:xfrm>
        </p:spPr>
        <p:txBody>
          <a:bodyPr anchor="ctr">
            <a:normAutofit fontScale="90000"/>
          </a:bodyPr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AC760-B22E-4583-B0A2-046D8EA5F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8253" y="3321698"/>
            <a:ext cx="9330611" cy="181756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500" b="1" dirty="0"/>
              <a:t>God’s truth is absolutely a necessary part of this armor that WILL defend our minds against ALL 14 of the fiery thought-darts of Satan</a:t>
            </a:r>
          </a:p>
          <a:p>
            <a:pPr marL="274320" lvl="1" indent="0">
              <a:lnSpc>
                <a:spcPct val="90000"/>
              </a:lnSpc>
              <a:buNone/>
            </a:pPr>
            <a:endParaRPr lang="en-US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315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40441_Garden Savon Design_SL_V1.pptx" id="{8F2FE9B6-5C80-435B-9975-D092B9455C1F}" vid="{E68A1F7A-22AF-4401-90A0-44D66432A1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3821B79-AD0B-4D14-A179-D860A55FA0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7172F-0C00-4D87-923A-2FB42107E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758583-3BF2-49DD-B2F1-0E7456A4E134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435</Words>
  <Application>Microsoft Office PowerPoint</Application>
  <PresentationFormat>Widescreen</PresentationFormat>
  <Paragraphs>65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Savon</vt:lpstr>
      <vt:lpstr>Scripture Reading:  Ephesians 6:10-17</vt:lpstr>
      <vt:lpstr>Introduction</vt:lpstr>
      <vt:lpstr>Introduction and Review</vt:lpstr>
      <vt:lpstr>PowerPoint Presentation</vt:lpstr>
      <vt:lpstr>Definition of  Truth</vt:lpstr>
      <vt:lpstr>Categories of Truth</vt:lpstr>
      <vt:lpstr>Application of God’s View of Reality (truth)</vt:lpstr>
      <vt:lpstr>Application of God’s View of Reality (truth)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2020-06-07T16:08:58Z</dcterms:created>
  <dcterms:modified xsi:type="dcterms:W3CDTF">2020-06-15T16:41:34Z</dcterms:modified>
</cp:coreProperties>
</file>