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  <p:sldMasterId id="2147483785" r:id="rId2"/>
    <p:sldMasterId id="2147483775" r:id="rId3"/>
    <p:sldMasterId id="2147483971" r:id="rId4"/>
  </p:sldMasterIdLst>
  <p:notesMasterIdLst>
    <p:notesMasterId r:id="rId13"/>
  </p:notesMasterIdLst>
  <p:sldIdLst>
    <p:sldId id="1565" r:id="rId5"/>
    <p:sldId id="5821" r:id="rId6"/>
    <p:sldId id="5875" r:id="rId7"/>
    <p:sldId id="5876" r:id="rId8"/>
    <p:sldId id="5877" r:id="rId9"/>
    <p:sldId id="5878" r:id="rId10"/>
    <p:sldId id="5879" r:id="rId11"/>
    <p:sldId id="5846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AE5C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22" autoAdjust="0"/>
    <p:restoredTop sz="69785" autoAdjust="0"/>
  </p:normalViewPr>
  <p:slideViewPr>
    <p:cSldViewPr snapToGrid="0">
      <p:cViewPr varScale="1">
        <p:scale>
          <a:sx n="74" d="100"/>
          <a:sy n="74" d="100"/>
        </p:scale>
        <p:origin x="246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CBCD7680-9DB1-4802-B0E8-2CE9F8A98AA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8818943D-A28E-4858-9E80-25D76E473F6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34820" name="Rectangle 4">
            <a:extLst>
              <a:ext uri="{FF2B5EF4-FFF2-40B4-BE49-F238E27FC236}">
                <a16:creationId xmlns:a16="http://schemas.microsoft.com/office/drawing/2014/main" id="{7CEEC4E9-9A8E-4496-A16B-4D0F8199F42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4821" name="Rectangle 5">
            <a:extLst>
              <a:ext uri="{FF2B5EF4-FFF2-40B4-BE49-F238E27FC236}">
                <a16:creationId xmlns:a16="http://schemas.microsoft.com/office/drawing/2014/main" id="{61FE7991-D379-48C1-BF79-8DB6C50192C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4822" name="Rectangle 6">
            <a:extLst>
              <a:ext uri="{FF2B5EF4-FFF2-40B4-BE49-F238E27FC236}">
                <a16:creationId xmlns:a16="http://schemas.microsoft.com/office/drawing/2014/main" id="{BFF07427-8B45-4C05-9FBE-2EF1DF5717C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34823" name="Rectangle 7">
            <a:extLst>
              <a:ext uri="{FF2B5EF4-FFF2-40B4-BE49-F238E27FC236}">
                <a16:creationId xmlns:a16="http://schemas.microsoft.com/office/drawing/2014/main" id="{752E3219-B89B-49D2-BFA2-3D51BC94C9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7BA6943-F94E-4F9D-B8BA-D5CD1545BF7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895169-84B5-4E7C-B260-CEC1C43F421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7248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BA6943-F94E-4F9D-B8BA-D5CD1545BF75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5493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BA6943-F94E-4F9D-B8BA-D5CD1545BF75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87816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1D0D1-527C-8C87-B1DE-25987D8FA4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F4F8A9-3B5F-70A9-D4A7-F6EB1F2E35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79444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7770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1D0D1-527C-8C87-B1DE-25987D8FA4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F4F8A9-3B5F-70A9-D4A7-F6EB1F2E35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38055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9412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endParaRPr lang="en-US" altLang="en-US">
              <a:solidFill>
                <a:srgbClr val="FFFFFF"/>
              </a:solidFill>
              <a:latin typeface="Aptos" panose="02110004020202020204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altLang="en-US">
              <a:solidFill>
                <a:srgbClr val="FFFFFF"/>
              </a:solidFill>
              <a:latin typeface="Aptos" panose="02110004020202020204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1C9C74E-3E0E-4654-B2F5-35625FE5AD82}" type="slidenum">
              <a:rPr lang="en-US" altLang="en-US" smtClean="0">
                <a:solidFill>
                  <a:srgbClr val="FFFFFF"/>
                </a:solidFill>
                <a:latin typeface="Aptos" panose="02110004020202020204"/>
                <a:ea typeface="MS PGothic" panose="020B0600070205080204" pitchFamily="34" charset="-128"/>
                <a:cs typeface="+mn-cs"/>
              </a:rPr>
              <a:pPr defTabSz="685800"/>
              <a:t>‹#›</a:t>
            </a:fld>
            <a:endParaRPr lang="en-US" altLang="en-US">
              <a:solidFill>
                <a:srgbClr val="FFFFFF"/>
              </a:solidFill>
              <a:latin typeface="Aptos" panose="02110004020202020204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0811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150B53-6733-29F9-8DF2-6A7D0038D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2E56DE-E977-E7CA-69F2-1A4146826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37F587-46C8-D4D7-6839-C2477135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43756D-78AE-4ECA-8249-337A848095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2773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endParaRPr lang="en-US" altLang="en-US">
              <a:solidFill>
                <a:srgbClr val="FFFFFF"/>
              </a:solidFill>
              <a:latin typeface="Aptos" panose="02110004020202020204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altLang="en-US">
              <a:solidFill>
                <a:srgbClr val="FFFFFF"/>
              </a:solidFill>
              <a:latin typeface="Aptos" panose="02110004020202020204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71C9C74E-3E0E-4654-B2F5-35625FE5AD82}" type="slidenum">
              <a:rPr lang="en-US" altLang="en-US" smtClean="0">
                <a:solidFill>
                  <a:srgbClr val="FFFFFF"/>
                </a:solidFill>
                <a:latin typeface="Aptos" panose="02110004020202020204"/>
                <a:ea typeface="MS PGothic" panose="020B0600070205080204" pitchFamily="34" charset="-128"/>
                <a:cs typeface="+mn-cs"/>
              </a:rPr>
              <a:pPr defTabSz="685800"/>
              <a:t>‹#›</a:t>
            </a:fld>
            <a:endParaRPr lang="en-US" altLang="en-US">
              <a:solidFill>
                <a:srgbClr val="FFFFFF"/>
              </a:solidFill>
              <a:latin typeface="Aptos" panose="02110004020202020204"/>
              <a:ea typeface="MS PGothic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142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150B53-6733-29F9-8DF2-6A7D0038D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2E56DE-E977-E7CA-69F2-1A4146826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37F587-46C8-D4D7-6839-C2477135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43756D-78AE-4ECA-8249-337A8480955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3986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45D97-70BA-692A-8708-B276D501E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285F9-145C-7DC0-0D23-4E76348F3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3335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954" name="Rectangle 2">
            <a:extLst>
              <a:ext uri="{FF2B5EF4-FFF2-40B4-BE49-F238E27FC236}">
                <a16:creationId xmlns:a16="http://schemas.microsoft.com/office/drawing/2014/main" id="{7CB6D044-51B8-470A-9FE5-97B18D198D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0488" y="1214438"/>
            <a:ext cx="905351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1955" name="Rectangle 3">
            <a:extLst>
              <a:ext uri="{FF2B5EF4-FFF2-40B4-BE49-F238E27FC236}">
                <a16:creationId xmlns:a16="http://schemas.microsoft.com/office/drawing/2014/main" id="{4ED9D6B9-D2F6-42E6-B45D-D5958FB0149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endParaRPr lang="en-US" altLang="en-US"/>
          </a:p>
        </p:txBody>
      </p:sp>
      <p:sp>
        <p:nvSpPr>
          <p:cNvPr id="1021956" name="Rectangle 4">
            <a:extLst>
              <a:ext uri="{FF2B5EF4-FFF2-40B4-BE49-F238E27FC236}">
                <a16:creationId xmlns:a16="http://schemas.microsoft.com/office/drawing/2014/main" id="{C1773DCE-09C7-4FF2-BB96-18EA2A13B98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r>
              <a:rPr lang="en-US" altLang="en-US"/>
              <a:t>CCLI# 786718</a:t>
            </a:r>
          </a:p>
        </p:txBody>
      </p:sp>
      <p:sp>
        <p:nvSpPr>
          <p:cNvPr id="1021957" name="Rectangle 5">
            <a:extLst>
              <a:ext uri="{FF2B5EF4-FFF2-40B4-BE49-F238E27FC236}">
                <a16:creationId xmlns:a16="http://schemas.microsoft.com/office/drawing/2014/main" id="{821664B3-DD16-4CB3-B1D2-320AB221B8D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fld id="{BB6501D0-9B98-4875-AB7A-E083E3BF10D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21958" name="Rectangle 6">
            <a:extLst>
              <a:ext uri="{FF2B5EF4-FFF2-40B4-BE49-F238E27FC236}">
                <a16:creationId xmlns:a16="http://schemas.microsoft.com/office/drawing/2014/main" id="{250AAC82-80D2-429C-97F6-6025DA5E89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0488" y="227013"/>
            <a:ext cx="8958262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7869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2" r:id="rId1"/>
    <p:sldLayoutId id="2147483953" r:id="rId2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3200" i="1" kern="1200">
          <a:solidFill>
            <a:srgbClr val="00CC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i="1">
          <a:solidFill>
            <a:srgbClr val="00CC99"/>
          </a:solidFill>
          <a:latin typeface="Myriad Pro SemiExt" pitchFamily="34" charset="0"/>
          <a:cs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200" i="1">
          <a:solidFill>
            <a:srgbClr val="00CC99"/>
          </a:solidFill>
          <a:latin typeface="Myriad Pro SemiExt" pitchFamily="34" charset="0"/>
          <a:cs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200" i="1">
          <a:solidFill>
            <a:srgbClr val="00CC99"/>
          </a:solidFill>
          <a:latin typeface="Myriad Pro SemiExt" pitchFamily="34" charset="0"/>
          <a:cs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200" i="1">
          <a:solidFill>
            <a:srgbClr val="00CC99"/>
          </a:solidFill>
          <a:latin typeface="Myriad Pro SemiExt" pitchFamily="34" charset="0"/>
          <a:cs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i="1">
          <a:solidFill>
            <a:srgbClr val="00CC99"/>
          </a:solidFill>
          <a:latin typeface="Myriad Pro SemiExt" pitchFamily="34" charset="0"/>
          <a:cs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i="1">
          <a:solidFill>
            <a:srgbClr val="00CC99"/>
          </a:solidFill>
          <a:latin typeface="Myriad Pro SemiExt" pitchFamily="34" charset="0"/>
          <a:cs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i="1">
          <a:solidFill>
            <a:srgbClr val="00CC99"/>
          </a:solidFill>
          <a:latin typeface="Myriad Pro SemiExt" pitchFamily="34" charset="0"/>
          <a:cs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i="1">
          <a:solidFill>
            <a:srgbClr val="00CC99"/>
          </a:solidFill>
          <a:latin typeface="Myriad Pro SemiExt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defRPr sz="44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defRPr sz="4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defRPr sz="4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defRPr sz="44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defRPr sz="44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20D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6E92B0A2-1A69-4A21-A12A-8AFB9E5C2F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0488" y="1214438"/>
            <a:ext cx="9053512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19D933A1-DBB7-46D7-BB6C-F0304533C88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6" name="Rectangle 4">
            <a:extLst>
              <a:ext uri="{FF2B5EF4-FFF2-40B4-BE49-F238E27FC236}">
                <a16:creationId xmlns:a16="http://schemas.microsoft.com/office/drawing/2014/main" id="{FD6619B1-266E-47EA-9AD2-0DE2221A7D6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  <a:latin typeface="+mn-lt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7" name="Rectangle 5">
            <a:extLst>
              <a:ext uri="{FF2B5EF4-FFF2-40B4-BE49-F238E27FC236}">
                <a16:creationId xmlns:a16="http://schemas.microsoft.com/office/drawing/2014/main" id="{503D7991-45B0-4EB3-AB87-49BCE32940B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latin typeface="Myriad Pro SemiExt" pitchFamily="34" charset="0"/>
              </a:defRPr>
            </a:lvl1pPr>
          </a:lstStyle>
          <a:p>
            <a:fld id="{692E35BF-00F8-4205-913C-167618BBEBE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616687D8-9F14-42FF-A51B-8823B8933C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0488" y="227013"/>
            <a:ext cx="8958262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23489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6" r:id="rId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i="1">
          <a:solidFill>
            <a:srgbClr val="00CC99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i="1">
          <a:solidFill>
            <a:srgbClr val="00CC99"/>
          </a:solidFill>
          <a:latin typeface="Myriad Pro SemiExt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i="1">
          <a:solidFill>
            <a:srgbClr val="00CC99"/>
          </a:solidFill>
          <a:latin typeface="Myriad Pro SemiExt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i="1">
          <a:solidFill>
            <a:srgbClr val="00CC99"/>
          </a:solidFill>
          <a:latin typeface="Myriad Pro SemiExt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i="1">
          <a:solidFill>
            <a:srgbClr val="00CC99"/>
          </a:solidFill>
          <a:latin typeface="Myriad Pro SemiExt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i="1">
          <a:solidFill>
            <a:srgbClr val="00CC99"/>
          </a:solidFill>
          <a:latin typeface="Myriad Pro SemiExt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i="1">
          <a:solidFill>
            <a:srgbClr val="00CC99"/>
          </a:solidFill>
          <a:latin typeface="Myriad Pro SemiExt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i="1">
          <a:solidFill>
            <a:srgbClr val="00CC99"/>
          </a:solidFill>
          <a:latin typeface="Myriad Pro SemiExt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i="1">
          <a:solidFill>
            <a:srgbClr val="00CC99"/>
          </a:solidFill>
          <a:latin typeface="Myriad Pro SemiExt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44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4400">
          <a:solidFill>
            <a:schemeClr val="bg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4400">
          <a:solidFill>
            <a:schemeClr val="bg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4400">
          <a:solidFill>
            <a:schemeClr val="bg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4400">
          <a:solidFill>
            <a:schemeClr val="bg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defRPr sz="4400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defRPr sz="4400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defRPr sz="4400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defRPr sz="44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836EDB35-E28C-4561-9BB8-430C8EA241E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14923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6" r:id="rId1"/>
    <p:sldLayoutId id="2147483778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836EDB35-E28C-4561-9BB8-430C8EA241E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27329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72" r:id="rId1"/>
    <p:sldLayoutId id="2147483973" r:id="rId2"/>
    <p:sldLayoutId id="2147483974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122" name="Rectangle 46121">
            <a:extLst>
              <a:ext uri="{FF2B5EF4-FFF2-40B4-BE49-F238E27FC236}">
                <a16:creationId xmlns:a16="http://schemas.microsoft.com/office/drawing/2014/main" id="{7D9D36D6-2AC5-46A1-A849-4C82D5264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60D353-DB98-25CD-2672-219F7481C458}"/>
              </a:ext>
            </a:extLst>
          </p:cNvPr>
          <p:cNvSpPr txBox="1"/>
          <p:nvPr/>
        </p:nvSpPr>
        <p:spPr>
          <a:xfrm>
            <a:off x="3591939" y="504496"/>
            <a:ext cx="5543616" cy="3900079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 fontScale="85000" lnSpcReduction="20000"/>
          </a:bodyPr>
          <a:lstStyle/>
          <a:p>
            <a:pPr algn="ctr" fontAlgn="auto">
              <a:lnSpc>
                <a:spcPct val="90000"/>
              </a:lnSpc>
              <a:spcAft>
                <a:spcPts val="450"/>
              </a:spcAft>
              <a:defRPr/>
            </a:pPr>
            <a:r>
              <a:rPr lang="en-US" altLang="en-US" sz="42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rPr>
              <a:t>OUR AMAZING CHANGE </a:t>
            </a:r>
          </a:p>
          <a:p>
            <a:pPr algn="ctr" fontAlgn="auto">
              <a:lnSpc>
                <a:spcPct val="90000"/>
              </a:lnSpc>
              <a:spcAft>
                <a:spcPts val="450"/>
              </a:spcAft>
              <a:defRPr/>
            </a:pPr>
            <a:r>
              <a:rPr lang="en-US" altLang="en-US" sz="42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rPr>
              <a:t> of DESTINY:</a:t>
            </a:r>
          </a:p>
          <a:p>
            <a:pPr algn="ctr" fontAlgn="auto">
              <a:lnSpc>
                <a:spcPct val="90000"/>
              </a:lnSpc>
              <a:spcAft>
                <a:spcPts val="450"/>
              </a:spcAft>
              <a:defRPr/>
            </a:pPr>
            <a:endParaRPr lang="en-US" altLang="en-US" sz="4200" b="1" dirty="0">
              <a:ln>
                <a:solidFill>
                  <a:prstClr val="black">
                    <a:lumMod val="75000"/>
                    <a:lumOff val="25000"/>
                    <a:alpha val="10000"/>
                  </a:prstClr>
                </a:solidFill>
              </a:ln>
              <a:effectLst>
                <a:outerShdw blurRad="9525" dist="25400" dir="14640000" algn="tl" rotWithShape="0">
                  <a:prstClr val="black">
                    <a:alpha val="30000"/>
                  </a:prstClr>
                </a:outerShdw>
              </a:effectLst>
              <a:latin typeface="+mj-lt"/>
              <a:ea typeface="+mj-ea"/>
              <a:cs typeface="+mj-cs"/>
            </a:endParaRPr>
          </a:p>
          <a:p>
            <a:pPr algn="ctr" fontAlgn="auto">
              <a:lnSpc>
                <a:spcPct val="90000"/>
              </a:lnSpc>
              <a:spcAft>
                <a:spcPts val="450"/>
              </a:spcAft>
              <a:defRPr/>
            </a:pPr>
            <a:r>
              <a:rPr lang="en-US" altLang="en-US" sz="42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rPr>
              <a:t>    </a:t>
            </a:r>
            <a:r>
              <a:rPr lang="en-US" altLang="en-US" sz="52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FFC000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rPr>
              <a:t>FROM ETERNAL RUIN</a:t>
            </a:r>
          </a:p>
          <a:p>
            <a:pPr algn="ctr" fontAlgn="auto">
              <a:lnSpc>
                <a:spcPct val="90000"/>
              </a:lnSpc>
              <a:spcAft>
                <a:spcPts val="450"/>
              </a:spcAft>
              <a:defRPr/>
            </a:pPr>
            <a:r>
              <a:rPr lang="en-US" altLang="en-US" sz="52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FFC000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rPr>
              <a:t>   to </a:t>
            </a:r>
          </a:p>
          <a:p>
            <a:pPr algn="ctr" fontAlgn="auto">
              <a:lnSpc>
                <a:spcPct val="90000"/>
              </a:lnSpc>
              <a:spcAft>
                <a:spcPts val="450"/>
              </a:spcAft>
              <a:defRPr/>
            </a:pPr>
            <a:r>
              <a:rPr lang="en-US" altLang="en-US" sz="52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FFC000"/>
                </a:solidFill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rPr>
              <a:t>ETERNAL RICHES</a:t>
            </a:r>
          </a:p>
          <a:p>
            <a:pPr algn="ctr" fontAlgn="auto">
              <a:lnSpc>
                <a:spcPct val="90000"/>
              </a:lnSpc>
              <a:spcAft>
                <a:spcPts val="450"/>
              </a:spcAft>
              <a:defRPr/>
            </a:pPr>
            <a:r>
              <a:rPr lang="en-US" altLang="en-US" sz="4000" b="1" dirty="0">
                <a:ln>
                  <a:solidFill>
                    <a:prstClr val="black">
                      <a:lumMod val="75000"/>
                      <a:lumOff val="25000"/>
                      <a:alpha val="10000"/>
                    </a:prstClr>
                  </a:solidFill>
                </a:ln>
                <a:effectLst>
                  <a:outerShdw blurRad="9525" dist="25400" dir="14640000" algn="tl" rotWithShape="0">
                    <a:prstClr val="black">
                      <a:alpha val="30000"/>
                    </a:prstClr>
                  </a:outerShdw>
                </a:effectLst>
                <a:latin typeface="+mj-lt"/>
                <a:ea typeface="+mj-ea"/>
                <a:cs typeface="+mj-cs"/>
              </a:rPr>
              <a:t>(part 2)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41F23B0F-7FB1-4FEC-BB38-CA5A3F21A6E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997261" y="5606552"/>
            <a:ext cx="5138294" cy="1062016"/>
          </a:xfrm>
          <a:noFill/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0" lvl="1" algn="l" defTabSz="914400">
              <a:spcBef>
                <a:spcPts val="1000"/>
              </a:spcBef>
            </a:pPr>
            <a:r>
              <a:rPr lang="en-US" altLang="en-US" sz="14400" b="1" dirty="0">
                <a:latin typeface="Script MT Bold" panose="03040602040607080904" pitchFamily="66" charset="0"/>
              </a:rPr>
              <a:t>Scripture Reading:    </a:t>
            </a:r>
          </a:p>
          <a:p>
            <a:pPr marL="0" lvl="1" algn="l" defTabSz="914400">
              <a:spcBef>
                <a:spcPts val="1000"/>
              </a:spcBef>
            </a:pPr>
            <a:r>
              <a:rPr lang="en-US" altLang="en-US" sz="14400" b="1" dirty="0"/>
              <a:t>      </a:t>
            </a:r>
            <a:r>
              <a:rPr lang="en-US" altLang="en-US" sz="17600" b="1" dirty="0"/>
              <a:t>Colossians</a:t>
            </a:r>
            <a:r>
              <a:rPr lang="en-US" altLang="en-US" sz="14400" b="1" dirty="0"/>
              <a:t> </a:t>
            </a:r>
            <a:r>
              <a:rPr lang="en-US" altLang="en-US" sz="17600" b="1" dirty="0">
                <a:latin typeface="Arial Narrow" panose="020B0606020202030204" pitchFamily="34" charset="0"/>
              </a:rPr>
              <a:t>2:9-13</a:t>
            </a:r>
            <a:r>
              <a:rPr lang="en-US" altLang="en-US" sz="12800" b="1" dirty="0">
                <a:latin typeface="Arial Narrow" panose="020B0606020202030204" pitchFamily="34" charset="0"/>
              </a:rPr>
              <a:t>	</a:t>
            </a:r>
            <a:r>
              <a:rPr lang="en-US" altLang="en-US" sz="2400" b="1" dirty="0"/>
              <a:t>		</a:t>
            </a:r>
          </a:p>
          <a:p>
            <a:pPr marL="0" lvl="1" algn="l" defTabSz="914400">
              <a:spcBef>
                <a:spcPts val="1000"/>
              </a:spcBef>
            </a:pPr>
            <a:r>
              <a:rPr lang="en-US" altLang="en-US" sz="2400" b="1" dirty="0"/>
              <a:t>							</a:t>
            </a:r>
          </a:p>
        </p:txBody>
      </p:sp>
      <p:pic>
        <p:nvPicPr>
          <p:cNvPr id="46092" name="Picture 46091" descr="A close-up of a book&#10;&#10;Description automatically generated">
            <a:extLst>
              <a:ext uri="{FF2B5EF4-FFF2-40B4-BE49-F238E27FC236}">
                <a16:creationId xmlns:a16="http://schemas.microsoft.com/office/drawing/2014/main" id="{9F420770-08A7-8D1D-7089-5E3C375F379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4" r="30567" b="-1"/>
          <a:stretch>
            <a:fillRect/>
          </a:stretch>
        </p:blipFill>
        <p:spPr>
          <a:xfrm>
            <a:off x="20" y="10"/>
            <a:ext cx="374473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079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82EB82-DD70-C067-0C0B-7FB858A2B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25F08B08-B8B2-8B7F-51B2-724ABFE2B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64CBE83-C0CE-F098-8ACC-118C48F198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85E4C5C-9867-2811-D120-3E490F830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43C8CB7-B860-08C3-13CE-ABEBF7148B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2AFDAE9-04A7-6613-D437-1BE46D828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FCD0CC-58FF-F465-7D42-1E52A5964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FFFFFF"/>
                </a:solidFill>
              </a:rPr>
              <a:t>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3DC0A3-431D-188F-B165-7CF06BB08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97432"/>
            <a:ext cx="9025916" cy="5260567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Ephesians 2:1-3 looks </a:t>
            </a:r>
            <a:r>
              <a:rPr lang="en-US" sz="4400" b="1" u="sng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back</a:t>
            </a:r>
            <a:r>
              <a:rPr lang="en-US" sz="4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 at where we were </a:t>
            </a:r>
            <a:r>
              <a:rPr lang="en-US" sz="4400" b="1" u="sng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before</a:t>
            </a:r>
            <a:r>
              <a:rPr lang="en-US" sz="4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 believing the gospel:</a:t>
            </a:r>
          </a:p>
          <a:p>
            <a:pPr marL="0" indent="0" algn="ctr">
              <a:buNone/>
            </a:pPr>
            <a:endParaRPr lang="en-US" sz="4400" b="1" dirty="0">
              <a:solidFill>
                <a:schemeClr val="accent2">
                  <a:lumMod val="60000"/>
                  <a:lumOff val="40000"/>
                </a:schemeClr>
              </a:solidFill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US" sz="4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		1.  Our original condition</a:t>
            </a:r>
          </a:p>
          <a:p>
            <a:pPr marL="0" indent="0">
              <a:buNone/>
            </a:pPr>
            <a:r>
              <a:rPr lang="en-US" sz="4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		2.  Our original conduct</a:t>
            </a:r>
          </a:p>
          <a:p>
            <a:pPr marL="0" indent="0">
              <a:buNone/>
            </a:pPr>
            <a:r>
              <a:rPr lang="en-US" sz="4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		3.  Our original companions</a:t>
            </a:r>
          </a:p>
        </p:txBody>
      </p:sp>
    </p:spTree>
    <p:extLst>
      <p:ext uri="{BB962C8B-B14F-4D97-AF65-F5344CB8AC3E}">
        <p14:creationId xmlns:p14="http://schemas.microsoft.com/office/powerpoint/2010/main" val="1243265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960441-B0B7-E999-9909-DDEE5B674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3B3AC094-AC19-F9E0-4BC1-6B3AD9E4F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EBC746E-9CDF-8498-F84A-2DE815619A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A510524-9EF7-E3E3-94E7-76D97D79B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B9F8FC8-87DA-6119-AD39-D1BD1EDA9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5E1E872-CA47-ECB4-6DF3-EED354932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003442-BB53-889B-065A-470C76F96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FFFFFF"/>
                </a:solidFill>
              </a:rPr>
              <a:t>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D9D962-5479-15B5-3CA6-E9D6F515D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15910" y="1597432"/>
            <a:ext cx="9401578" cy="5260568"/>
          </a:xfrm>
        </p:spPr>
        <p:txBody>
          <a:bodyPr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39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Ephesians 2:4 -  “BUT GOD!...”   God’s three abilities that provided and applied salvation:</a:t>
            </a:r>
          </a:p>
          <a:p>
            <a:pPr marL="0" indent="0" algn="ctr">
              <a:buNone/>
            </a:pPr>
            <a:endParaRPr lang="en-US" sz="3600" b="1" dirty="0">
              <a:solidFill>
                <a:schemeClr val="accent2">
                  <a:lumMod val="60000"/>
                  <a:lumOff val="40000"/>
                </a:schemeClr>
              </a:solidFill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US" sz="3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		1.  God’s LOVE provided salvation’s plan - </a:t>
            </a:r>
          </a:p>
          <a:p>
            <a:pPr marL="0" indent="0">
              <a:buNone/>
            </a:pPr>
            <a:r>
              <a:rPr lang="en-US" sz="3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			John 3:15, I Jn 4:10</a:t>
            </a:r>
          </a:p>
          <a:p>
            <a:pPr marL="0" indent="0">
              <a:buNone/>
            </a:pPr>
            <a:endParaRPr lang="en-US" sz="3600" b="1" dirty="0">
              <a:solidFill>
                <a:schemeClr val="accent2">
                  <a:lumMod val="60000"/>
                  <a:lumOff val="40000"/>
                </a:schemeClr>
              </a:solidFill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US" sz="3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		2.  God’s GRACE made salvation’s offer  					available – Eph 2:5,8</a:t>
            </a:r>
          </a:p>
          <a:p>
            <a:pPr marL="0" indent="0">
              <a:buNone/>
            </a:pPr>
            <a:endParaRPr lang="en-US" sz="3600" b="1" dirty="0">
              <a:solidFill>
                <a:schemeClr val="accent2">
                  <a:lumMod val="60000"/>
                  <a:lumOff val="40000"/>
                </a:schemeClr>
              </a:solidFill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en-US" sz="3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 Narrow" panose="020B0606020202030204" pitchFamily="34" charset="0"/>
              </a:rPr>
              <a:t>		3.  God’s MERCY caused available provision 				to be applied – Eph 2:4, Titus 3:5</a:t>
            </a:r>
          </a:p>
        </p:txBody>
      </p:sp>
    </p:spTree>
    <p:extLst>
      <p:ext uri="{BB962C8B-B14F-4D97-AF65-F5344CB8AC3E}">
        <p14:creationId xmlns:p14="http://schemas.microsoft.com/office/powerpoint/2010/main" val="2462466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C790BE2-4E4F-4AAF-81A2-4A6F4885E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8B54C3-B57B-472A-B96E-1FCB67093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9143998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B3C429-F8DA-49B9-AF84-21996FCF7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-4"/>
            <a:ext cx="9144000" cy="6402581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12088DD-B1AD-40E0-8B86-1D87A2CCD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140040" y="-1133192"/>
            <a:ext cx="6858001" cy="9124385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rgbClr val="000000">
                  <a:alpha val="28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4C9F2B0-1044-46EB-8AEB-C3BFFDE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71072" y="0"/>
            <a:ext cx="4572001" cy="6858000"/>
          </a:xfrm>
          <a:prstGeom prst="rect">
            <a:avLst/>
          </a:prstGeom>
          <a:gradFill>
            <a:gsLst>
              <a:gs pos="13000">
                <a:schemeClr val="accent1">
                  <a:lumMod val="50000"/>
                  <a:alpha val="0"/>
                </a:schemeClr>
              </a:gs>
              <a:gs pos="99000">
                <a:schemeClr val="accent1">
                  <a:lumMod val="75000"/>
                  <a:alpha val="50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C395952-4E26-45A2-8756-2ADFD6E53C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3"/>
            <a:ext cx="9137153" cy="6871922"/>
          </a:xfrm>
          <a:prstGeom prst="rect">
            <a:avLst/>
          </a:prstGeom>
          <a:gradFill>
            <a:gsLst>
              <a:gs pos="13000">
                <a:srgbClr val="000000">
                  <a:alpha val="35000"/>
                </a:srgbClr>
              </a:gs>
              <a:gs pos="99000">
                <a:schemeClr val="accent1">
                  <a:lumMod val="75000"/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734BADF-9461-4621-B112-2D7BABEA7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784" y="4049"/>
            <a:ext cx="7662432" cy="4729040"/>
          </a:xfrm>
          <a:custGeom>
            <a:avLst/>
            <a:gdLst>
              <a:gd name="connsiteX0" fmla="*/ 0 w 10216576"/>
              <a:gd name="connsiteY0" fmla="*/ 0 h 4729040"/>
              <a:gd name="connsiteX1" fmla="*/ 10216576 w 10216576"/>
              <a:gd name="connsiteY1" fmla="*/ 0 h 4729040"/>
              <a:gd name="connsiteX2" fmla="*/ 10210268 w 10216576"/>
              <a:gd name="connsiteY2" fmla="*/ 124944 h 4729040"/>
              <a:gd name="connsiteX3" fmla="*/ 5108288 w 10216576"/>
              <a:gd name="connsiteY3" fmla="*/ 4729040 h 4729040"/>
              <a:gd name="connsiteX4" fmla="*/ 6309 w 10216576"/>
              <a:gd name="connsiteY4" fmla="*/ 124944 h 472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6576" h="4729040">
                <a:moveTo>
                  <a:pt x="0" y="0"/>
                </a:moveTo>
                <a:lnTo>
                  <a:pt x="10216576" y="0"/>
                </a:lnTo>
                <a:lnTo>
                  <a:pt x="10210268" y="124944"/>
                </a:lnTo>
                <a:cubicBezTo>
                  <a:pt x="9947637" y="2710997"/>
                  <a:pt x="7763635" y="4729040"/>
                  <a:pt x="5108288" y="4729040"/>
                </a:cubicBezTo>
                <a:cubicBezTo>
                  <a:pt x="2452942" y="4729040"/>
                  <a:pt x="268937" y="2710997"/>
                  <a:pt x="6309" y="124944"/>
                </a:cubicBezTo>
                <a:close/>
              </a:path>
            </a:pathLst>
          </a:custGeom>
          <a:gradFill>
            <a:gsLst>
              <a:gs pos="7000">
                <a:schemeClr val="accent1">
                  <a:lumMod val="50000"/>
                  <a:alpha val="4000"/>
                </a:schemeClr>
              </a:gs>
              <a:gs pos="99000">
                <a:schemeClr val="accent1">
                  <a:alpha val="2400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73099C-8FF7-8BF7-2EDF-82C0F7DF0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3180" y="296659"/>
            <a:ext cx="6110785" cy="308124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42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7BBA2-9304-9980-945B-3505B5420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499" y="2514874"/>
            <a:ext cx="8384146" cy="308124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en-US" sz="40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Now, in Ephesians 2:5-6, God reverses our previous condition, conduct, and companions</a:t>
            </a:r>
          </a:p>
        </p:txBody>
      </p:sp>
    </p:spTree>
    <p:extLst>
      <p:ext uri="{BB962C8B-B14F-4D97-AF65-F5344CB8AC3E}">
        <p14:creationId xmlns:p14="http://schemas.microsoft.com/office/powerpoint/2010/main" val="2732902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EE237-CB16-ADF9-D69E-B84972EA5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661374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ALL NT GRACE-BELIEVERS ARE MADE ALIVE </a:t>
            </a:r>
            <a:r>
              <a:rPr lang="en-US" sz="4000" b="1" dirty="0">
                <a:solidFill>
                  <a:schemeClr val="accent6"/>
                </a:solidFill>
              </a:rPr>
              <a:t>TOGETHER</a:t>
            </a:r>
            <a:r>
              <a:rPr lang="en-US" sz="4000" b="1" dirty="0"/>
              <a:t> WITH CHRIST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627D2-ABFD-868E-36C6-B704545B9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825624"/>
            <a:ext cx="9362940" cy="4897147"/>
          </a:xfrm>
        </p:spPr>
        <p:txBody>
          <a:bodyPr>
            <a:normAutofit fontScale="92500"/>
          </a:bodyPr>
          <a:lstStyle/>
          <a:p>
            <a:r>
              <a:rPr lang="en-US" sz="4300" dirty="0">
                <a:latin typeface="Arial Narrow" panose="020B0606020202030204" pitchFamily="34" charset="0"/>
              </a:rPr>
              <a:t>Eph 2:5, </a:t>
            </a:r>
            <a:r>
              <a:rPr lang="en-US" sz="4300" dirty="0" err="1">
                <a:latin typeface="Arial Narrow" panose="020B0606020202030204" pitchFamily="34" charset="0"/>
              </a:rPr>
              <a:t>cf</a:t>
            </a:r>
            <a:r>
              <a:rPr lang="en-US" sz="4300" dirty="0">
                <a:latin typeface="Arial Narrow" panose="020B0606020202030204" pitchFamily="34" charset="0"/>
              </a:rPr>
              <a:t> Col 2:13</a:t>
            </a:r>
          </a:p>
          <a:p>
            <a:endParaRPr lang="en-US" sz="4300" dirty="0">
              <a:latin typeface="Arial Narrow" panose="020B0606020202030204" pitchFamily="34" charset="0"/>
            </a:endParaRPr>
          </a:p>
          <a:p>
            <a:pPr lvl="1"/>
            <a:r>
              <a:rPr lang="en-US" sz="3600" b="1" dirty="0">
                <a:solidFill>
                  <a:schemeClr val="accent1"/>
                </a:solidFill>
                <a:latin typeface="Arial Narrow" panose="020B0606020202030204" pitchFamily="34" charset="0"/>
              </a:rPr>
              <a:t>Previous condition</a:t>
            </a:r>
          </a:p>
          <a:p>
            <a:pPr lvl="2"/>
            <a:r>
              <a:rPr lang="en-US" sz="3300" dirty="0">
                <a:latin typeface="Arial Narrow" panose="020B0606020202030204" pitchFamily="34" charset="0"/>
              </a:rPr>
              <a:t>Dead in trespasses, even sins</a:t>
            </a:r>
          </a:p>
          <a:p>
            <a:pPr lvl="1"/>
            <a:endParaRPr lang="en-US" sz="3900" dirty="0">
              <a:latin typeface="Arial Narrow" panose="020B0606020202030204" pitchFamily="34" charset="0"/>
            </a:endParaRPr>
          </a:p>
          <a:p>
            <a:pPr lvl="1"/>
            <a:r>
              <a:rPr lang="en-US" sz="3600" b="1" dirty="0">
                <a:solidFill>
                  <a:schemeClr val="accent1"/>
                </a:solidFill>
                <a:latin typeface="Arial Narrow" panose="020B0606020202030204" pitchFamily="34" charset="0"/>
              </a:rPr>
              <a:t>Present condition</a:t>
            </a:r>
          </a:p>
          <a:p>
            <a:pPr lvl="2"/>
            <a:r>
              <a:rPr lang="en-US" sz="3300" dirty="0">
                <a:latin typeface="Arial Narrow" panose="020B0606020202030204" pitchFamily="34" charset="0"/>
              </a:rPr>
              <a:t>Alive together with Christ</a:t>
            </a:r>
          </a:p>
          <a:p>
            <a:pPr lvl="2"/>
            <a:r>
              <a:rPr lang="en-US" sz="3450" dirty="0">
                <a:latin typeface="Arial Narrow" panose="020B0606020202030204" pitchFamily="34" charset="0"/>
              </a:rPr>
              <a:t>Life with Christ </a:t>
            </a:r>
            <a:r>
              <a:rPr lang="en-US" sz="3450" u="sng" dirty="0">
                <a:latin typeface="Arial Narrow" panose="020B0606020202030204" pitchFamily="34" charset="0"/>
              </a:rPr>
              <a:t>replaces</a:t>
            </a:r>
            <a:r>
              <a:rPr lang="en-US" sz="3450" dirty="0">
                <a:latin typeface="Arial Narrow" panose="020B0606020202030204" pitchFamily="34" charset="0"/>
              </a:rPr>
              <a:t> the condition of spiritual death </a:t>
            </a:r>
          </a:p>
          <a:p>
            <a:r>
              <a:rPr lang="en-US" dirty="0">
                <a:latin typeface="Arial Narrow" panose="020B0606020202030204" pitchFamily="34" charset="0"/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3316247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47A21-EF78-BE29-E0F1-4A030A764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06061"/>
            <a:ext cx="9144000" cy="167425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ALL NT GRACE-BELIEVERS ARE RAISED </a:t>
            </a:r>
            <a:r>
              <a:rPr lang="en-US" sz="3600" b="1" dirty="0">
                <a:solidFill>
                  <a:schemeClr val="accent6"/>
                </a:solidFill>
              </a:rPr>
              <a:t>TOGETHER </a:t>
            </a:r>
            <a:r>
              <a:rPr lang="en-US" sz="3600" b="1" dirty="0"/>
              <a:t>WITH CHRIST  </a:t>
            </a:r>
            <a:r>
              <a:rPr lang="en-US" b="1" dirty="0"/>
              <a:t>(Eph 2:6, Col 2:12)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5AC0E1-B4E8-C79D-83B1-D172E7ACB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84102"/>
            <a:ext cx="9144000" cy="5273898"/>
          </a:xfrm>
        </p:spPr>
        <p:txBody>
          <a:bodyPr>
            <a:normAutofit lnSpcReduction="10000"/>
          </a:bodyPr>
          <a:lstStyle/>
          <a:p>
            <a:r>
              <a:rPr lang="en-US" sz="3600" b="1" dirty="0">
                <a:solidFill>
                  <a:schemeClr val="accent1"/>
                </a:solidFill>
                <a:latin typeface="Arial Narrow" panose="020B0606020202030204" pitchFamily="34" charset="0"/>
              </a:rPr>
              <a:t>Previous conduct </a:t>
            </a:r>
          </a:p>
          <a:p>
            <a:pPr lvl="1"/>
            <a:r>
              <a:rPr lang="en-US" sz="3200" b="1" dirty="0">
                <a:latin typeface="Arial Narrow" panose="020B0606020202030204" pitchFamily="34" charset="0"/>
              </a:rPr>
              <a:t>Ordering our lives according to the age of this world system – vs 2</a:t>
            </a:r>
          </a:p>
          <a:p>
            <a:pPr lvl="1"/>
            <a:endParaRPr lang="en-US" sz="3200" b="1" dirty="0">
              <a:latin typeface="Arial Narrow" panose="020B0606020202030204" pitchFamily="34" charset="0"/>
            </a:endParaRPr>
          </a:p>
          <a:p>
            <a:r>
              <a:rPr lang="en-US" sz="3600" b="1" dirty="0">
                <a:solidFill>
                  <a:schemeClr val="accent1"/>
                </a:solidFill>
                <a:latin typeface="Arial Narrow" panose="020B0606020202030204" pitchFamily="34" charset="0"/>
              </a:rPr>
              <a:t>Present conduct</a:t>
            </a:r>
          </a:p>
          <a:p>
            <a:pPr lvl="1"/>
            <a:r>
              <a:rPr lang="en-US" sz="3200" b="1" dirty="0">
                <a:latin typeface="Arial Narrow" panose="020B0606020202030204" pitchFamily="34" charset="0"/>
              </a:rPr>
              <a:t>In Christ NOW living as resurrected ones – Phil 3:10, Col 3:12</a:t>
            </a:r>
          </a:p>
          <a:p>
            <a:pPr lvl="1"/>
            <a:endParaRPr lang="en-US" sz="3200" b="1" dirty="0">
              <a:latin typeface="Arial Narrow" panose="020B0606020202030204" pitchFamily="34" charset="0"/>
            </a:endParaRPr>
          </a:p>
          <a:p>
            <a:pPr lvl="1"/>
            <a:r>
              <a:rPr lang="en-US" sz="3200" b="1" dirty="0">
                <a:latin typeface="Arial Narrow" panose="020B0606020202030204" pitchFamily="34" charset="0"/>
              </a:rPr>
              <a:t>Resurrection life with Christ in the heavenlies allows us to USE Christ’s life in us – Eternal Life – to live righteously here on Earth</a:t>
            </a:r>
          </a:p>
          <a:p>
            <a:pPr marL="0" indent="0">
              <a:buNone/>
            </a:pPr>
            <a:endParaRPr lang="en-US" b="1" dirty="0"/>
          </a:p>
          <a:p>
            <a:pPr marL="342900" lvl="1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65283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4697C-D81D-74C1-03C4-F5479ED95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3183"/>
            <a:ext cx="9195516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/>
              <a:t>ALL NT GRACE-BELIEVERS ARE SEATED </a:t>
            </a:r>
            <a:r>
              <a:rPr lang="en-US" sz="4000" b="1" dirty="0">
                <a:solidFill>
                  <a:schemeClr val="accent6"/>
                </a:solidFill>
              </a:rPr>
              <a:t>TOGETHER</a:t>
            </a:r>
            <a:r>
              <a:rPr lang="en-US" sz="4000" b="1" dirty="0"/>
              <a:t> WITH CHRIST IN THE HEAVENLIES </a:t>
            </a:r>
            <a:r>
              <a:rPr lang="en-US" sz="3600" b="1" dirty="0"/>
              <a:t>(Eph 2:6)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DB15D-1297-A0FC-4FFE-A966F7C29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1"/>
                </a:solidFill>
                <a:latin typeface="Arial Narrow" panose="020B0606020202030204" pitchFamily="34" charset="0"/>
              </a:rPr>
              <a:t>Previous companions </a:t>
            </a:r>
            <a:r>
              <a:rPr lang="en-US" sz="3600" dirty="0">
                <a:latin typeface="Arial Narrow" panose="020B0606020202030204" pitchFamily="34" charset="0"/>
              </a:rPr>
              <a:t>– sons of disobedience and the rest of the children of wrath – vs 2</a:t>
            </a:r>
          </a:p>
          <a:p>
            <a:endParaRPr lang="en-US" sz="3600" dirty="0">
              <a:latin typeface="Arial Narrow" panose="020B0606020202030204" pitchFamily="34" charset="0"/>
            </a:endParaRPr>
          </a:p>
          <a:p>
            <a:r>
              <a:rPr lang="en-US" sz="3600" b="1" dirty="0">
                <a:solidFill>
                  <a:schemeClr val="accent1"/>
                </a:solidFill>
                <a:latin typeface="Arial Narrow" panose="020B0606020202030204" pitchFamily="34" charset="0"/>
              </a:rPr>
              <a:t>Present companions </a:t>
            </a:r>
            <a:r>
              <a:rPr lang="en-US" sz="3600" dirty="0">
                <a:latin typeface="Arial Narrow" panose="020B0606020202030204" pitchFamily="34" charset="0"/>
              </a:rPr>
              <a:t>– ALL  NT grace-believers seated together n Christ Jesus</a:t>
            </a:r>
          </a:p>
          <a:p>
            <a:pPr lvl="1"/>
            <a:r>
              <a:rPr lang="en-US" sz="3200" dirty="0">
                <a:latin typeface="Arial Narrow" panose="020B0606020202030204" pitchFamily="34" charset="0"/>
              </a:rPr>
              <a:t>Position of privilege – </a:t>
            </a:r>
            <a:r>
              <a:rPr lang="en-US" sz="3200" dirty="0" err="1">
                <a:latin typeface="Arial Narrow" panose="020B0606020202030204" pitchFamily="34" charset="0"/>
              </a:rPr>
              <a:t>cf</a:t>
            </a:r>
            <a:r>
              <a:rPr lang="en-US" sz="3200" dirty="0">
                <a:latin typeface="Arial Narrow" panose="020B0606020202030204" pitchFamily="34" charset="0"/>
              </a:rPr>
              <a:t> Lk 14:8-11</a:t>
            </a:r>
          </a:p>
          <a:p>
            <a:pPr lvl="1"/>
            <a:r>
              <a:rPr lang="en-US" sz="3200" dirty="0">
                <a:latin typeface="Arial Narrow" panose="020B0606020202030204" pitchFamily="34" charset="0"/>
              </a:rPr>
              <a:t>Position of rest  </a:t>
            </a:r>
          </a:p>
        </p:txBody>
      </p:sp>
    </p:spTree>
    <p:extLst>
      <p:ext uri="{BB962C8B-B14F-4D97-AF65-F5344CB8AC3E}">
        <p14:creationId xmlns:p14="http://schemas.microsoft.com/office/powerpoint/2010/main" val="1045123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56656-A8B6-5E8D-FEF3-B15E470A1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17" y="-97331"/>
            <a:ext cx="7886700" cy="1325563"/>
          </a:xfrm>
        </p:spPr>
        <p:txBody>
          <a:bodyPr>
            <a:normAutofit/>
          </a:bodyPr>
          <a:lstStyle/>
          <a:p>
            <a:r>
              <a:rPr lang="en-US" sz="4400" b="1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92F1CD-D56E-ED28-03D2-4B5796314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32" y="914401"/>
            <a:ext cx="8950816" cy="594360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3200" dirty="0">
                <a:latin typeface="Arial Narrow" panose="020B0606020202030204" pitchFamily="34" charset="0"/>
              </a:rPr>
              <a:t>Always remember our amazing salvation: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dirty="0">
                <a:latin typeface="Arial Narrow" panose="020B0606020202030204" pitchFamily="34" charset="0"/>
              </a:rPr>
              <a:t>	from utter separation from God to the glorious 	salvation that we have freely received from Him 	through LOVE, GRACE, MERCY, and gift of FAITH.</a:t>
            </a:r>
          </a:p>
          <a:p>
            <a:pPr marL="0" indent="0">
              <a:lnSpc>
                <a:spcPct val="100000"/>
              </a:lnSpc>
              <a:buNone/>
            </a:pPr>
            <a:endParaRPr lang="en-US" sz="3200" dirty="0">
              <a:latin typeface="Arial Narrow" panose="020B060602020203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3200" dirty="0">
                <a:latin typeface="Arial Narrow" panose="020B0606020202030204" pitchFamily="34" charset="0"/>
              </a:rPr>
              <a:t>God now sees us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dirty="0">
                <a:latin typeface="Arial Narrow" panose="020B0606020202030204" pitchFamily="34" charset="0"/>
              </a:rPr>
              <a:t>	- in His Son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dirty="0">
                <a:latin typeface="Arial Narrow" panose="020B0606020202030204" pitchFamily="34" charset="0"/>
              </a:rPr>
              <a:t>	- at His right hand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dirty="0">
                <a:latin typeface="Arial Narrow" panose="020B0606020202030204" pitchFamily="34" charset="0"/>
              </a:rPr>
              <a:t>	- made alive </a:t>
            </a:r>
            <a:r>
              <a:rPr lang="en-US" sz="3200" b="1" dirty="0">
                <a:solidFill>
                  <a:schemeClr val="accent1"/>
                </a:solidFill>
                <a:latin typeface="Arial Narrow" panose="020B0606020202030204" pitchFamily="34" charset="0"/>
              </a:rPr>
              <a:t>together</a:t>
            </a:r>
            <a:r>
              <a:rPr lang="en-US" sz="3200" dirty="0">
                <a:latin typeface="Arial Narrow" panose="020B0606020202030204" pitchFamily="34" charset="0"/>
              </a:rPr>
              <a:t>, and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dirty="0">
                <a:latin typeface="Arial Narrow" panose="020B0606020202030204" pitchFamily="34" charset="0"/>
              </a:rPr>
              <a:t>	- seated </a:t>
            </a:r>
            <a:r>
              <a:rPr lang="en-US" sz="3200" b="1" dirty="0">
                <a:solidFill>
                  <a:schemeClr val="accent1"/>
                </a:solidFill>
                <a:latin typeface="Arial Narrow" panose="020B0606020202030204" pitchFamily="34" charset="0"/>
              </a:rPr>
              <a:t>together</a:t>
            </a:r>
            <a:r>
              <a:rPr lang="en-US" sz="3200" dirty="0">
                <a:latin typeface="Arial Narrow" panose="020B0606020202030204" pitchFamily="34" charset="0"/>
              </a:rPr>
              <a:t> with Christ (and with ALL NT grace 	  believers)	</a:t>
            </a:r>
          </a:p>
          <a:p>
            <a:pPr marL="0" indent="0">
              <a:lnSpc>
                <a:spcPct val="100000"/>
              </a:lnSpc>
              <a:buNone/>
            </a:pPr>
            <a:endParaRPr lang="en-US" sz="3200" dirty="0">
              <a:latin typeface="Arial Narrow" panose="020B060602020203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3200" dirty="0">
              <a:latin typeface="Arial Narrow" panose="020B0606020202030204" pitchFamily="34" charset="0"/>
            </a:endParaRPr>
          </a:p>
          <a:p>
            <a:pPr>
              <a:lnSpc>
                <a:spcPct val="150000"/>
              </a:lnSpc>
            </a:pPr>
            <a:endParaRPr lang="en-US" sz="48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151612"/>
      </p:ext>
    </p:extLst>
  </p:cSld>
  <p:clrMapOvr>
    <a:masterClrMapping/>
  </p:clrMapOvr>
</p:sld>
</file>

<file path=ppt/theme/theme1.xml><?xml version="1.0" encoding="utf-8"?>
<a:theme xmlns:a="http://schemas.openxmlformats.org/drawingml/2006/main" name="2_Default Design">
  <a:themeElements>
    <a:clrScheme name="2_Default Design 5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2_Default Design">
      <a:majorFont>
        <a:latin typeface="Myriad Pro SemiExt"/>
        <a:ea typeface=""/>
        <a:cs typeface="Arial"/>
      </a:majorFont>
      <a:minorFont>
        <a:latin typeface="Myriad Pro SemiExt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6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G Omeg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36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G Omega" pitchFamily="34" charset="0"/>
          </a:defRPr>
        </a:defPPr>
      </a:lstStyle>
    </a:lnDef>
  </a:objectDefaults>
  <a:extraClrSchemeLst>
    <a:extraClrScheme>
      <a:clrScheme name="2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Default Design">
  <a:themeElements>
    <a:clrScheme name="2_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Default Design">
      <a:majorFont>
        <a:latin typeface="Myriad Pro SemiExt"/>
        <a:ea typeface=""/>
        <a:cs typeface="Arial"/>
      </a:majorFont>
      <a:minorFont>
        <a:latin typeface="Myriad Pro SemiExt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4.xml><?xml version="1.0" encoding="utf-8"?>
<a:theme xmlns:a="http://schemas.openxmlformats.org/drawingml/2006/main" name="1_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15086</TotalTime>
  <Words>406</Words>
  <Application>Microsoft Office PowerPoint</Application>
  <PresentationFormat>On-screen Show (4:3)</PresentationFormat>
  <Paragraphs>64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Aptos</vt:lpstr>
      <vt:lpstr>Aptos Display</vt:lpstr>
      <vt:lpstr>Arial</vt:lpstr>
      <vt:lpstr>Arial Narrow</vt:lpstr>
      <vt:lpstr>Myriad Pro SemiExt</vt:lpstr>
      <vt:lpstr>Script MT Bold</vt:lpstr>
      <vt:lpstr>2_Default Design</vt:lpstr>
      <vt:lpstr>3_Default Design</vt:lpstr>
      <vt:lpstr>Office Theme</vt:lpstr>
      <vt:lpstr>1_Office Theme</vt:lpstr>
      <vt:lpstr>PowerPoint Presentation</vt:lpstr>
      <vt:lpstr>RECAP</vt:lpstr>
      <vt:lpstr>RECAP</vt:lpstr>
      <vt:lpstr>INTRODUCTION</vt:lpstr>
      <vt:lpstr>ALL NT GRACE-BELIEVERS ARE MADE ALIVE TOGETHER WITH CHRIST</vt:lpstr>
      <vt:lpstr>ALL NT GRACE-BELIEVERS ARE RAISED TOGETHER WITH CHRIST  (Eph 2:6, Col 2:12)</vt:lpstr>
      <vt:lpstr>ALL NT GRACE-BELIEVERS ARE SEATED TOGETHER WITH CHRIST IN THE HEAVENLIES (Eph 2:6)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dee konrad</dc:creator>
  <cp:lastModifiedBy>dee konrad</cp:lastModifiedBy>
  <cp:revision>83</cp:revision>
  <cp:lastPrinted>2025-04-27T16:43:48Z</cp:lastPrinted>
  <dcterms:modified xsi:type="dcterms:W3CDTF">2026-07-25T22:26:07Z</dcterms:modified>
</cp:coreProperties>
</file>